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13" r:id="rId1"/>
  </p:sldMasterIdLst>
  <p:notesMasterIdLst>
    <p:notesMasterId r:id="rId15"/>
  </p:notesMasterIdLst>
  <p:sldIdLst>
    <p:sldId id="256" r:id="rId2"/>
    <p:sldId id="265" r:id="rId3"/>
    <p:sldId id="257" r:id="rId4"/>
    <p:sldId id="263" r:id="rId5"/>
    <p:sldId id="267" r:id="rId6"/>
    <p:sldId id="258" r:id="rId7"/>
    <p:sldId id="262" r:id="rId8"/>
    <p:sldId id="259" r:id="rId9"/>
    <p:sldId id="260" r:id="rId10"/>
    <p:sldId id="261" r:id="rId11"/>
    <p:sldId id="268" r:id="rId12"/>
    <p:sldId id="266" r:id="rId13"/>
    <p:sldId id="264" r:id="rId14"/>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76492" autoAdjust="0"/>
  </p:normalViewPr>
  <p:slideViewPr>
    <p:cSldViewPr>
      <p:cViewPr varScale="1">
        <p:scale>
          <a:sx n="57" d="100"/>
          <a:sy n="57" d="100"/>
        </p:scale>
        <p:origin x="1746" y="4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2F079D4-B3C8-4E29-BC8A-EEB2B0330493}" type="datetimeFigureOut">
              <a:rPr lang="en-US" smtClean="0"/>
              <a:pPr/>
              <a:t>11/25/2020</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34A7E148-6505-4CB3-8DE6-ECC38AB89013}" type="slidenum">
              <a:rPr lang="en-US" smtClean="0"/>
              <a:pPr/>
              <a:t>‹#›</a:t>
            </a:fld>
            <a:endParaRPr lang="en-US"/>
          </a:p>
        </p:txBody>
      </p:sp>
    </p:spTree>
    <p:extLst>
      <p:ext uri="{BB962C8B-B14F-4D97-AF65-F5344CB8AC3E}">
        <p14:creationId xmlns:p14="http://schemas.microsoft.com/office/powerpoint/2010/main" val="237278221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dirty="0" smtClean="0">
                <a:solidFill>
                  <a:schemeClr val="tx1"/>
                </a:solidFill>
                <a:latin typeface="+mn-lt"/>
                <a:ea typeface="+mn-ea"/>
                <a:cs typeface="+mn-cs"/>
              </a:rPr>
              <a:t>The American Civil Liberties Union defines racial profiling as “the ordinary practice by law enforcement officials of targeting individuals for suspicion of crime based on the individual’s race, religion or national origin.”  This definition seems to narrow down the meaning of racial profiling to policing. Also, the profiling entails stereotyping of a specific segment of the population by the public. The public can discriminate or negatively consider others as offenders or potential threats to them.</a:t>
            </a:r>
          </a:p>
          <a:p>
            <a:r>
              <a:rPr lang="en-US" sz="1200" kern="1200" dirty="0" smtClean="0">
                <a:solidFill>
                  <a:schemeClr val="tx1"/>
                </a:solidFill>
                <a:latin typeface="+mn-lt"/>
                <a:ea typeface="+mn-ea"/>
                <a:cs typeface="+mn-cs"/>
              </a:rPr>
              <a:t>An excellent example is the September 11 terrorism attack on in the USA. The episode fuelled high levels of stereotyping and exclusions on Muslims based on the fact that the perpetrators of the attack were Muslims affiliated to the Al-Qaeda terrorist network. People could cancel flights that had Muslims on board. </a:t>
            </a:r>
            <a:endParaRPr lang="en-US" dirty="0" smtClean="0"/>
          </a:p>
        </p:txBody>
      </p:sp>
      <p:sp>
        <p:nvSpPr>
          <p:cNvPr id="4" name="Slide Number Placeholder 3"/>
          <p:cNvSpPr>
            <a:spLocks noGrp="1"/>
          </p:cNvSpPr>
          <p:nvPr>
            <p:ph type="sldNum" sz="quarter" idx="10"/>
          </p:nvPr>
        </p:nvSpPr>
        <p:spPr/>
        <p:txBody>
          <a:bodyPr/>
          <a:lstStyle/>
          <a:p>
            <a:fld id="{34A7E148-6505-4CB3-8DE6-ECC38AB89013}" type="slidenum">
              <a:rPr lang="en-US" smtClean="0"/>
              <a:pPr/>
              <a:t>1</a:t>
            </a:fld>
            <a:endParaRPr lang="en-US"/>
          </a:p>
        </p:txBody>
      </p:sp>
    </p:spTree>
    <p:extLst>
      <p:ext uri="{BB962C8B-B14F-4D97-AF65-F5344CB8AC3E}">
        <p14:creationId xmlns:p14="http://schemas.microsoft.com/office/powerpoint/2010/main" val="312194520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dirty="0" smtClean="0">
                <a:solidFill>
                  <a:schemeClr val="tx1"/>
                </a:solidFill>
                <a:latin typeface="+mn-lt"/>
                <a:ea typeface="+mn-ea"/>
                <a:cs typeface="+mn-cs"/>
              </a:rPr>
              <a:t>The American Civil Liberties Union defines racial profiling as “the ordinary practice by law enforcement officials of targeting individuals for suspicion of crime based on the individual’s race, religion or national origin.”  This definition seems to narrow down the meaning of racial profiling to policing. Also, the profiling entails stereotyping of a specific segment of the population by the public. The public can discriminate or negatively consider others as offenders or potential threats to them.</a:t>
            </a:r>
          </a:p>
          <a:p>
            <a:r>
              <a:rPr lang="en-US" sz="1200" kern="1200" dirty="0" smtClean="0">
                <a:solidFill>
                  <a:schemeClr val="tx1"/>
                </a:solidFill>
                <a:latin typeface="+mn-lt"/>
                <a:ea typeface="+mn-ea"/>
                <a:cs typeface="+mn-cs"/>
              </a:rPr>
              <a:t>An excellent example is the September 11 terrorism attack on in the USA. The episode fuelled high levels of stereotyping and exclusions on Muslims based on the fact that the perpetrators of the attack were Muslims affiliated to the Al-Qaeda terrorist network. People could cancel flights that had Muslims on board. </a:t>
            </a:r>
            <a:endParaRPr lang="en-US" dirty="0" smtClean="0"/>
          </a:p>
        </p:txBody>
      </p:sp>
      <p:sp>
        <p:nvSpPr>
          <p:cNvPr id="4" name="Slide Number Placeholder 3"/>
          <p:cNvSpPr>
            <a:spLocks noGrp="1"/>
          </p:cNvSpPr>
          <p:nvPr>
            <p:ph type="sldNum" sz="quarter" idx="10"/>
          </p:nvPr>
        </p:nvSpPr>
        <p:spPr/>
        <p:txBody>
          <a:bodyPr/>
          <a:lstStyle/>
          <a:p>
            <a:fld id="{34A7E148-6505-4CB3-8DE6-ECC38AB89013}" type="slidenum">
              <a:rPr lang="en-US" smtClean="0"/>
              <a:pPr/>
              <a:t>2</a:t>
            </a:fld>
            <a:endParaRPr lang="en-US"/>
          </a:p>
        </p:txBody>
      </p:sp>
    </p:spTree>
    <p:extLst>
      <p:ext uri="{BB962C8B-B14F-4D97-AF65-F5344CB8AC3E}">
        <p14:creationId xmlns:p14="http://schemas.microsoft.com/office/powerpoint/2010/main" val="79882383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dirty="0" smtClean="0">
                <a:solidFill>
                  <a:schemeClr val="tx1"/>
                </a:solidFill>
                <a:latin typeface="+mn-lt"/>
                <a:ea typeface="+mn-ea"/>
                <a:cs typeface="+mn-cs"/>
              </a:rPr>
              <a:t>Racial profiling has a long history in the soil of the USA.  The practice stems back during the ages of slavery when the image of African Americans was associated with crime and danger. The notion became pervasive to justify a continued pattern of racial inequality and exploitation of African Americans, which has persisted into the post-racial Era (</a:t>
            </a:r>
            <a:r>
              <a:rPr lang="en-US" sz="1200" kern="1200" dirty="0" err="1" smtClean="0">
                <a:solidFill>
                  <a:schemeClr val="tx1"/>
                </a:solidFill>
                <a:latin typeface="+mn-lt"/>
                <a:ea typeface="+mn-ea"/>
                <a:cs typeface="+mn-cs"/>
              </a:rPr>
              <a:t>Padula</a:t>
            </a:r>
            <a:r>
              <a:rPr lang="en-US" sz="1200" kern="1200" dirty="0" smtClean="0">
                <a:solidFill>
                  <a:schemeClr val="tx1"/>
                </a:solidFill>
                <a:latin typeface="+mn-lt"/>
                <a:ea typeface="+mn-ea"/>
                <a:cs typeface="+mn-cs"/>
              </a:rPr>
              <a:t>, 2018).   An excellent example is the Philadelphia court which in 1693 gave the police officers the authority to detain any African American seen loitering aimlessly. Since the 18</a:t>
            </a:r>
            <a:r>
              <a:rPr lang="en-US" sz="1200" kern="1200" baseline="30000" dirty="0" smtClean="0">
                <a:solidFill>
                  <a:schemeClr val="tx1"/>
                </a:solidFill>
                <a:latin typeface="+mn-lt"/>
                <a:ea typeface="+mn-ea"/>
                <a:cs typeface="+mn-cs"/>
              </a:rPr>
              <a:t>th</a:t>
            </a:r>
            <a:r>
              <a:rPr lang="en-US" sz="1200" kern="1200" dirty="0" smtClean="0">
                <a:solidFill>
                  <a:schemeClr val="tx1"/>
                </a:solidFill>
                <a:latin typeface="+mn-lt"/>
                <a:ea typeface="+mn-ea"/>
                <a:cs typeface="+mn-cs"/>
              </a:rPr>
              <a:t> century, slave patrols used to stop blacks and confirm if they were lawful. The trend transcended into the 19</a:t>
            </a:r>
            <a:r>
              <a:rPr lang="en-US" sz="1200" kern="1200" baseline="30000" dirty="0" smtClean="0">
                <a:solidFill>
                  <a:schemeClr val="tx1"/>
                </a:solidFill>
                <a:latin typeface="+mn-lt"/>
                <a:ea typeface="+mn-ea"/>
                <a:cs typeface="+mn-cs"/>
              </a:rPr>
              <a:t>th</a:t>
            </a:r>
            <a:r>
              <a:rPr lang="en-US" sz="1200" kern="1200" dirty="0" smtClean="0">
                <a:solidFill>
                  <a:schemeClr val="tx1"/>
                </a:solidFill>
                <a:latin typeface="+mn-lt"/>
                <a:ea typeface="+mn-ea"/>
                <a:cs typeface="+mn-cs"/>
              </a:rPr>
              <a:t> century when black codes were introduced in the USA. The principles included rules and laws that were put in place in the South to impose control over former slaves and the freed slaves.</a:t>
            </a:r>
          </a:p>
          <a:p>
            <a:r>
              <a:rPr lang="en-US" sz="1200" kern="1200" dirty="0" smtClean="0">
                <a:solidFill>
                  <a:schemeClr val="tx1"/>
                </a:solidFill>
                <a:latin typeface="+mn-lt"/>
                <a:ea typeface="+mn-ea"/>
                <a:cs typeface="+mn-cs"/>
              </a:rPr>
              <a:t>The codes also worked towards relegating African Americans to a lower status in the American community and also to put the African Americans under a constrained control. Similar trends could also be traced during the Jim Crow era, which was characterized by high levels of segregation and discrimination in people of </a:t>
            </a:r>
            <a:r>
              <a:rPr lang="en-US" sz="1200" kern="1200" dirty="0" err="1" smtClean="0">
                <a:solidFill>
                  <a:schemeClr val="tx1"/>
                </a:solidFill>
                <a:latin typeface="+mn-lt"/>
                <a:ea typeface="+mn-ea"/>
                <a:cs typeface="+mn-cs"/>
              </a:rPr>
              <a:t>colour</a:t>
            </a:r>
            <a:r>
              <a:rPr lang="en-US" sz="1200" kern="1200" dirty="0" smtClean="0">
                <a:solidFill>
                  <a:schemeClr val="tx1"/>
                </a:solidFill>
                <a:latin typeface="+mn-lt"/>
                <a:ea typeface="+mn-ea"/>
                <a:cs typeface="+mn-cs"/>
              </a:rPr>
              <a:t>. </a:t>
            </a:r>
            <a:endParaRPr lang="en-US" dirty="0"/>
          </a:p>
        </p:txBody>
      </p:sp>
      <p:sp>
        <p:nvSpPr>
          <p:cNvPr id="4" name="Slide Number Placeholder 3"/>
          <p:cNvSpPr>
            <a:spLocks noGrp="1"/>
          </p:cNvSpPr>
          <p:nvPr>
            <p:ph type="sldNum" sz="quarter" idx="10"/>
          </p:nvPr>
        </p:nvSpPr>
        <p:spPr/>
        <p:txBody>
          <a:bodyPr/>
          <a:lstStyle/>
          <a:p>
            <a:fld id="{34A7E148-6505-4CB3-8DE6-ECC38AB89013}" type="slidenum">
              <a:rPr lang="en-US" smtClean="0"/>
              <a:pPr/>
              <a:t>3</a:t>
            </a:fld>
            <a:endParaRPr lang="en-US"/>
          </a:p>
        </p:txBody>
      </p:sp>
    </p:spTree>
    <p:extLst>
      <p:ext uri="{BB962C8B-B14F-4D97-AF65-F5344CB8AC3E}">
        <p14:creationId xmlns:p14="http://schemas.microsoft.com/office/powerpoint/2010/main" val="155151549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dirty="0" smtClean="0">
                <a:solidFill>
                  <a:schemeClr val="tx1"/>
                </a:solidFill>
                <a:latin typeface="+mn-lt"/>
                <a:ea typeface="+mn-ea"/>
                <a:cs typeface="+mn-cs"/>
              </a:rPr>
              <a:t>Historically, African Americans have been branded as drug peddlers and criminals. For this reason, they form the largest population in the American prison population dispute the fact that they are among the minorities in the USA. It is common for people of </a:t>
            </a:r>
            <a:r>
              <a:rPr lang="en-US" sz="1200" kern="1200" dirty="0" err="1" smtClean="0">
                <a:solidFill>
                  <a:schemeClr val="tx1"/>
                </a:solidFill>
                <a:latin typeface="+mn-lt"/>
                <a:ea typeface="+mn-ea"/>
                <a:cs typeface="+mn-cs"/>
              </a:rPr>
              <a:t>colour</a:t>
            </a:r>
            <a:r>
              <a:rPr lang="en-US" sz="1200" kern="1200" dirty="0" smtClean="0">
                <a:solidFill>
                  <a:schemeClr val="tx1"/>
                </a:solidFill>
                <a:latin typeface="+mn-lt"/>
                <a:ea typeface="+mn-ea"/>
                <a:cs typeface="+mn-cs"/>
              </a:rPr>
              <a:t> to be stopped on the American roads for checks by the traffic police compared to their white counterparts. The same trend can be traced across the border in </a:t>
            </a:r>
            <a:r>
              <a:rPr lang="en-US" sz="1200" kern="1200" dirty="0" err="1" smtClean="0">
                <a:solidFill>
                  <a:schemeClr val="tx1"/>
                </a:solidFill>
                <a:latin typeface="+mn-lt"/>
                <a:ea typeface="+mn-ea"/>
                <a:cs typeface="+mn-cs"/>
              </a:rPr>
              <a:t>Canada.Black</a:t>
            </a:r>
            <a:r>
              <a:rPr lang="en-US" sz="1200" kern="1200" dirty="0" smtClean="0">
                <a:solidFill>
                  <a:schemeClr val="tx1"/>
                </a:solidFill>
                <a:latin typeface="+mn-lt"/>
                <a:ea typeface="+mn-ea"/>
                <a:cs typeface="+mn-cs"/>
              </a:rPr>
              <a:t> Canadians lead in terms of police profiling. When the government came up with the “War on Drugs” initiative in 1982,  black Canadians were the primary culprits. Police carried out intensive patrols in low-income areas majorly occupied by blacks, especially in Ontario (</a:t>
            </a:r>
            <a:r>
              <a:rPr lang="en-US" sz="1200" kern="1200" dirty="0" err="1" smtClean="0">
                <a:solidFill>
                  <a:schemeClr val="tx1"/>
                </a:solidFill>
                <a:latin typeface="+mn-lt"/>
                <a:ea typeface="+mn-ea"/>
                <a:cs typeface="+mn-cs"/>
              </a:rPr>
              <a:t>Guo</a:t>
            </a:r>
            <a:r>
              <a:rPr lang="en-US" sz="1200" kern="1200" dirty="0" smtClean="0">
                <a:solidFill>
                  <a:schemeClr val="tx1"/>
                </a:solidFill>
                <a:latin typeface="+mn-lt"/>
                <a:ea typeface="+mn-ea"/>
                <a:cs typeface="+mn-cs"/>
              </a:rPr>
              <a:t>&amp; Wong, 2018). The phenomenon led to a high rate of incarceration that was fuelled by the misconception that young black Canadians were more likely to be involved in drugs or any other dangerous activities.</a:t>
            </a:r>
            <a:endParaRPr lang="en-US" dirty="0"/>
          </a:p>
        </p:txBody>
      </p:sp>
      <p:sp>
        <p:nvSpPr>
          <p:cNvPr id="4" name="Slide Number Placeholder 3"/>
          <p:cNvSpPr>
            <a:spLocks noGrp="1"/>
          </p:cNvSpPr>
          <p:nvPr>
            <p:ph type="sldNum" sz="quarter" idx="10"/>
          </p:nvPr>
        </p:nvSpPr>
        <p:spPr/>
        <p:txBody>
          <a:bodyPr/>
          <a:lstStyle/>
          <a:p>
            <a:fld id="{34A7E148-6505-4CB3-8DE6-ECC38AB89013}" type="slidenum">
              <a:rPr lang="en-US" smtClean="0"/>
              <a:pPr/>
              <a:t>4</a:t>
            </a:fld>
            <a:endParaRPr lang="en-US"/>
          </a:p>
        </p:txBody>
      </p:sp>
    </p:spTree>
    <p:extLst>
      <p:ext uri="{BB962C8B-B14F-4D97-AF65-F5344CB8AC3E}">
        <p14:creationId xmlns:p14="http://schemas.microsoft.com/office/powerpoint/2010/main" val="291495950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dirty="0" smtClean="0">
                <a:solidFill>
                  <a:schemeClr val="tx1"/>
                </a:solidFill>
                <a:latin typeface="+mn-lt"/>
                <a:ea typeface="+mn-ea"/>
                <a:cs typeface="+mn-cs"/>
              </a:rPr>
              <a:t>The proponents of racial profiling rest their argument in the conflict theory which states that laws together with the law enforcement arms are employed in the society by dominant groups to minimize any potential threats that compromise their interests(</a:t>
            </a:r>
            <a:r>
              <a:rPr lang="en-US" sz="1200" kern="1200" dirty="0" err="1" smtClean="0">
                <a:solidFill>
                  <a:schemeClr val="tx1"/>
                </a:solidFill>
                <a:latin typeface="+mn-lt"/>
                <a:ea typeface="+mn-ea"/>
                <a:cs typeface="+mn-cs"/>
              </a:rPr>
              <a:t>Petrocelli</a:t>
            </a:r>
            <a:r>
              <a:rPr lang="en-US" sz="1200" kern="1200" dirty="0" smtClean="0">
                <a:solidFill>
                  <a:schemeClr val="tx1"/>
                </a:solidFill>
                <a:latin typeface="+mn-lt"/>
                <a:ea typeface="+mn-ea"/>
                <a:cs typeface="+mn-cs"/>
              </a:rPr>
              <a:t>, </a:t>
            </a:r>
            <a:r>
              <a:rPr lang="en-US" sz="1200" kern="1200" dirty="0" err="1" smtClean="0">
                <a:solidFill>
                  <a:schemeClr val="tx1"/>
                </a:solidFill>
                <a:latin typeface="+mn-lt"/>
                <a:ea typeface="+mn-ea"/>
                <a:cs typeface="+mn-cs"/>
              </a:rPr>
              <a:t>Piquero</a:t>
            </a:r>
            <a:r>
              <a:rPr lang="en-US" sz="1200" kern="1200" dirty="0" smtClean="0">
                <a:solidFill>
                  <a:schemeClr val="tx1"/>
                </a:solidFill>
                <a:latin typeface="+mn-lt"/>
                <a:ea typeface="+mn-ea"/>
                <a:cs typeface="+mn-cs"/>
              </a:rPr>
              <a:t>&amp; Smith, 2016). The potential risks mostly emanate from the minorities and the low population (Martin, 2018). Another relevant theory that tries to explain racial profiling is the functionalism theory. The central tenet of the idea is that racism is morally justifiable with its end product being a racially unequal society. Racial inequality is healthy for it leads to better functioning of the community with the dominant group forming the ruling class while the minorities fall under the subjects (Martin, 2018)</a:t>
            </a:r>
          </a:p>
          <a:p>
            <a:endParaRPr lang="en-US" dirty="0"/>
          </a:p>
        </p:txBody>
      </p:sp>
      <p:sp>
        <p:nvSpPr>
          <p:cNvPr id="4" name="Slide Number Placeholder 3"/>
          <p:cNvSpPr>
            <a:spLocks noGrp="1"/>
          </p:cNvSpPr>
          <p:nvPr>
            <p:ph type="sldNum" sz="quarter" idx="10"/>
          </p:nvPr>
        </p:nvSpPr>
        <p:spPr/>
        <p:txBody>
          <a:bodyPr/>
          <a:lstStyle/>
          <a:p>
            <a:fld id="{34A7E148-6505-4CB3-8DE6-ECC38AB89013}" type="slidenum">
              <a:rPr lang="en-US" smtClean="0"/>
              <a:pPr/>
              <a:t>6</a:t>
            </a:fld>
            <a:endParaRPr lang="en-US"/>
          </a:p>
        </p:txBody>
      </p:sp>
    </p:spTree>
    <p:extLst>
      <p:ext uri="{BB962C8B-B14F-4D97-AF65-F5344CB8AC3E}">
        <p14:creationId xmlns:p14="http://schemas.microsoft.com/office/powerpoint/2010/main" val="236470636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b="1" dirty="0" smtClean="0"/>
              <a:t>Conflict theory-</a:t>
            </a:r>
            <a:r>
              <a:rPr lang="en-US" dirty="0" smtClean="0"/>
              <a:t>If looked at closely, the white ruling class and the minority groups have had continued fractions with the whites trying to dominate and eliminate any potential competition and threats from people of color. Functionalism- The theory can also be applied to racial profiling whereby a segment of the society can be targeted to ensure the safety and the better functioning of the broader community. </a:t>
            </a:r>
            <a:r>
              <a:rPr lang="en-US" sz="1200" kern="1200" dirty="0" smtClean="0">
                <a:solidFill>
                  <a:schemeClr val="tx1"/>
                </a:solidFill>
                <a:latin typeface="+mn-lt"/>
                <a:ea typeface="+mn-ea"/>
                <a:cs typeface="+mn-cs"/>
              </a:rPr>
              <a:t>The theory can also be applied to racial profiling whereby a segment of the society can be targeted to ensure the safety and the better functioning of the broader community.  An excellent example is the profiling of Muslims and Arabs by the police force of the </a:t>
            </a:r>
            <a:r>
              <a:rPr lang="en-US" sz="1200" kern="1200" dirty="0" err="1" smtClean="0">
                <a:solidFill>
                  <a:schemeClr val="tx1"/>
                </a:solidFill>
                <a:latin typeface="+mn-lt"/>
                <a:ea typeface="+mn-ea"/>
                <a:cs typeface="+mn-cs"/>
              </a:rPr>
              <a:t>USA,Canada</a:t>
            </a:r>
            <a:r>
              <a:rPr lang="en-US" sz="1200" kern="1200" dirty="0" smtClean="0">
                <a:solidFill>
                  <a:schemeClr val="tx1"/>
                </a:solidFill>
                <a:latin typeface="+mn-lt"/>
                <a:ea typeface="+mn-ea"/>
                <a:cs typeface="+mn-cs"/>
              </a:rPr>
              <a:t> and most parts of the world. Since the September 11 attack in the USA, travel restrictions were enforced against Muslims and Arabs in the name of securing the national security. In Canada, special forces, for instance, CSIS and  RCMP, were under instructions to minimize the occurrence of such an attack. </a:t>
            </a:r>
            <a:endParaRPr lang="en-US" dirty="0" smtClean="0"/>
          </a:p>
        </p:txBody>
      </p:sp>
      <p:sp>
        <p:nvSpPr>
          <p:cNvPr id="4" name="Slide Number Placeholder 3"/>
          <p:cNvSpPr>
            <a:spLocks noGrp="1"/>
          </p:cNvSpPr>
          <p:nvPr>
            <p:ph type="sldNum" sz="quarter" idx="10"/>
          </p:nvPr>
        </p:nvSpPr>
        <p:spPr/>
        <p:txBody>
          <a:bodyPr/>
          <a:lstStyle/>
          <a:p>
            <a:fld id="{34A7E148-6505-4CB3-8DE6-ECC38AB89013}" type="slidenum">
              <a:rPr lang="en-US" smtClean="0"/>
              <a:pPr/>
              <a:t>7</a:t>
            </a:fld>
            <a:endParaRPr lang="en-US"/>
          </a:p>
        </p:txBody>
      </p:sp>
    </p:spTree>
    <p:extLst>
      <p:ext uri="{BB962C8B-B14F-4D97-AF65-F5344CB8AC3E}">
        <p14:creationId xmlns:p14="http://schemas.microsoft.com/office/powerpoint/2010/main" val="377448479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b="1" kern="1200" dirty="0" smtClean="0">
                <a:solidFill>
                  <a:schemeClr val="tx1"/>
                </a:solidFill>
                <a:latin typeface="+mn-lt"/>
                <a:ea typeface="+mn-ea"/>
                <a:cs typeface="+mn-cs"/>
              </a:rPr>
              <a:t>Asian racial profiling—</a:t>
            </a:r>
            <a:r>
              <a:rPr lang="en-US" sz="1200" kern="1200" dirty="0" smtClean="0">
                <a:solidFill>
                  <a:schemeClr val="tx1"/>
                </a:solidFill>
                <a:latin typeface="+mn-lt"/>
                <a:ea typeface="+mn-ea"/>
                <a:cs typeface="+mn-cs"/>
              </a:rPr>
              <a:t>The US Census report reveals that Asians are 4% of the total American population. They are about 10 million in number. Asians have had a fair share of racial profiling as well. Some of the examples include the 2001 incident when 14 Asian Americans were stopped in Washington by the police on jaywalking claims. </a:t>
            </a:r>
            <a:endParaRPr lang="en-US" sz="1200" b="1" kern="1200" dirty="0" smtClean="0">
              <a:solidFill>
                <a:schemeClr val="tx1"/>
              </a:solidFill>
              <a:latin typeface="+mn-lt"/>
              <a:ea typeface="+mn-ea"/>
              <a:cs typeface="+mn-cs"/>
            </a:endParaRPr>
          </a:p>
          <a:p>
            <a:r>
              <a:rPr lang="en-US" sz="1200" b="1" kern="1200" dirty="0" smtClean="0">
                <a:solidFill>
                  <a:schemeClr val="tx1"/>
                </a:solidFill>
                <a:latin typeface="+mn-lt"/>
                <a:ea typeface="+mn-ea"/>
                <a:cs typeface="+mn-cs"/>
              </a:rPr>
              <a:t>Indian racial profiling —</a:t>
            </a:r>
            <a:r>
              <a:rPr lang="en-US" sz="1200" kern="1200" dirty="0" smtClean="0">
                <a:solidFill>
                  <a:schemeClr val="tx1"/>
                </a:solidFill>
                <a:latin typeface="+mn-lt"/>
                <a:ea typeface="+mn-ea"/>
                <a:cs typeface="+mn-cs"/>
              </a:rPr>
              <a:t>The National American Indian Housing Council estimates that there are 2.5 million Indians in the USA. American Indians have had endless complaints about senseless stops and searches by the police officers, including sheriffs(Vito, </a:t>
            </a:r>
            <a:r>
              <a:rPr lang="en-US" sz="1200" kern="1200" dirty="0" err="1" smtClean="0">
                <a:solidFill>
                  <a:schemeClr val="tx1"/>
                </a:solidFill>
                <a:latin typeface="+mn-lt"/>
                <a:ea typeface="+mn-ea"/>
                <a:cs typeface="+mn-cs"/>
              </a:rPr>
              <a:t>Grossi</a:t>
            </a:r>
            <a:r>
              <a:rPr lang="en-US" sz="1200" kern="1200" dirty="0" smtClean="0">
                <a:solidFill>
                  <a:schemeClr val="tx1"/>
                </a:solidFill>
                <a:latin typeface="+mn-lt"/>
                <a:ea typeface="+mn-ea"/>
                <a:cs typeface="+mn-cs"/>
              </a:rPr>
              <a:t>&amp; Higgins, 2018). Most of the stops occur on roads that lead to and from reservations (</a:t>
            </a:r>
            <a:r>
              <a:rPr lang="en-US" sz="1200" kern="1200" dirty="0" err="1" smtClean="0">
                <a:solidFill>
                  <a:schemeClr val="tx1"/>
                </a:solidFill>
                <a:latin typeface="+mn-lt"/>
                <a:ea typeface="+mn-ea"/>
                <a:cs typeface="+mn-cs"/>
              </a:rPr>
              <a:t>Mogensen</a:t>
            </a:r>
            <a:r>
              <a:rPr lang="en-US" sz="1200" kern="1200" dirty="0" smtClean="0">
                <a:solidFill>
                  <a:schemeClr val="tx1"/>
                </a:solidFill>
                <a:latin typeface="+mn-lt"/>
                <a:ea typeface="+mn-ea"/>
                <a:cs typeface="+mn-cs"/>
              </a:rPr>
              <a:t>, 2019).</a:t>
            </a:r>
            <a:endParaRPr lang="en-US" sz="1200" b="1" kern="1200" dirty="0" smtClean="0">
              <a:solidFill>
                <a:schemeClr val="tx1"/>
              </a:solidFill>
              <a:latin typeface="+mn-lt"/>
              <a:ea typeface="+mn-ea"/>
              <a:cs typeface="+mn-cs"/>
            </a:endParaRPr>
          </a:p>
          <a:p>
            <a:r>
              <a:rPr lang="en-US" sz="1200" b="1" kern="1200" dirty="0" smtClean="0">
                <a:solidFill>
                  <a:schemeClr val="tx1"/>
                </a:solidFill>
                <a:latin typeface="+mn-lt"/>
                <a:ea typeface="+mn-ea"/>
                <a:cs typeface="+mn-cs"/>
              </a:rPr>
              <a:t>Worksite racial profiling—</a:t>
            </a:r>
            <a:r>
              <a:rPr lang="en-US" sz="1200" kern="1200" dirty="0" smtClean="0">
                <a:solidFill>
                  <a:schemeClr val="tx1"/>
                </a:solidFill>
                <a:latin typeface="+mn-lt"/>
                <a:ea typeface="+mn-ea"/>
                <a:cs typeface="+mn-cs"/>
              </a:rPr>
              <a:t>Another common form of profiling entails the Immigration and Naturalization </a:t>
            </a:r>
            <a:r>
              <a:rPr lang="en-US" sz="1200" kern="1200" dirty="0" err="1" smtClean="0">
                <a:solidFill>
                  <a:schemeClr val="tx1"/>
                </a:solidFill>
                <a:latin typeface="+mn-lt"/>
                <a:ea typeface="+mn-ea"/>
                <a:cs typeface="+mn-cs"/>
              </a:rPr>
              <a:t>Service,which</a:t>
            </a:r>
            <a:r>
              <a:rPr lang="en-US" sz="1200" kern="1200" dirty="0" smtClean="0">
                <a:solidFill>
                  <a:schemeClr val="tx1"/>
                </a:solidFill>
                <a:latin typeface="+mn-lt"/>
                <a:ea typeface="+mn-ea"/>
                <a:cs typeface="+mn-cs"/>
              </a:rPr>
              <a:t> majorly target ethnic groups of </a:t>
            </a:r>
            <a:r>
              <a:rPr lang="en-US" sz="1200" kern="1200" dirty="0" err="1" smtClean="0">
                <a:solidFill>
                  <a:schemeClr val="tx1"/>
                </a:solidFill>
                <a:latin typeface="+mn-lt"/>
                <a:ea typeface="+mn-ea"/>
                <a:cs typeface="+mn-cs"/>
              </a:rPr>
              <a:t>colour</a:t>
            </a:r>
            <a:r>
              <a:rPr lang="en-US" sz="1200" kern="1200" dirty="0" smtClean="0">
                <a:solidFill>
                  <a:schemeClr val="tx1"/>
                </a:solidFill>
                <a:latin typeface="+mn-lt"/>
                <a:ea typeface="+mn-ea"/>
                <a:cs typeface="+mn-cs"/>
              </a:rPr>
              <a:t> on the grounds of undocumented </a:t>
            </a:r>
            <a:r>
              <a:rPr lang="en-US" sz="1200" kern="1200" dirty="0" err="1" smtClean="0">
                <a:solidFill>
                  <a:schemeClr val="tx1"/>
                </a:solidFill>
                <a:latin typeface="+mn-lt"/>
                <a:ea typeface="+mn-ea"/>
                <a:cs typeface="+mn-cs"/>
              </a:rPr>
              <a:t>labour</a:t>
            </a:r>
            <a:r>
              <a:rPr lang="en-US" sz="1200" kern="1200" dirty="0" smtClean="0">
                <a:solidFill>
                  <a:schemeClr val="tx1"/>
                </a:solidFill>
                <a:latin typeface="+mn-lt"/>
                <a:ea typeface="+mn-ea"/>
                <a:cs typeface="+mn-cs"/>
              </a:rPr>
              <a:t> allegations. </a:t>
            </a:r>
            <a:endParaRPr lang="en-US" dirty="0"/>
          </a:p>
        </p:txBody>
      </p:sp>
      <p:sp>
        <p:nvSpPr>
          <p:cNvPr id="4" name="Slide Number Placeholder 3"/>
          <p:cNvSpPr>
            <a:spLocks noGrp="1"/>
          </p:cNvSpPr>
          <p:nvPr>
            <p:ph type="sldNum" sz="quarter" idx="10"/>
          </p:nvPr>
        </p:nvSpPr>
        <p:spPr/>
        <p:txBody>
          <a:bodyPr/>
          <a:lstStyle/>
          <a:p>
            <a:fld id="{34A7E148-6505-4CB3-8DE6-ECC38AB89013}" type="slidenum">
              <a:rPr lang="en-US" smtClean="0"/>
              <a:pPr/>
              <a:t>8</a:t>
            </a:fld>
            <a:endParaRPr lang="en-US"/>
          </a:p>
        </p:txBody>
      </p:sp>
    </p:spTree>
    <p:extLst>
      <p:ext uri="{BB962C8B-B14F-4D97-AF65-F5344CB8AC3E}">
        <p14:creationId xmlns:p14="http://schemas.microsoft.com/office/powerpoint/2010/main" val="419007297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dirty="0" smtClean="0">
                <a:solidFill>
                  <a:schemeClr val="tx1"/>
                </a:solidFill>
                <a:latin typeface="+mn-lt"/>
                <a:ea typeface="+mn-ea"/>
                <a:cs typeface="+mn-cs"/>
              </a:rPr>
              <a:t>Proponents of racial profiling argue that the practice help in deterring and disrupting criminal activities, for instance, disruption of terrorist networks. The nailing of suspects disorients their operations hence leading to a reduction in terrorism activities. Also, they claim that racial policing helps shape the targeted groups to behave according to the law. An excellent example is the acquisition of immigration documents by Latinos to avoid friction with the law. On the contrary, racial policing has elicited spirited opposition because of various reasons. One of them is that the practice makes law </a:t>
            </a:r>
            <a:r>
              <a:rPr lang="en-US" sz="1200" kern="1200" dirty="0" err="1" smtClean="0">
                <a:solidFill>
                  <a:schemeClr val="tx1"/>
                </a:solidFill>
                <a:latin typeface="+mn-lt"/>
                <a:ea typeface="+mn-ea"/>
                <a:cs typeface="+mn-cs"/>
              </a:rPr>
              <a:t>enforcementto</a:t>
            </a:r>
            <a:r>
              <a:rPr lang="en-US" sz="1200" kern="1200" dirty="0" smtClean="0">
                <a:solidFill>
                  <a:schemeClr val="tx1"/>
                </a:solidFill>
                <a:latin typeface="+mn-lt"/>
                <a:ea typeface="+mn-ea"/>
                <a:cs typeface="+mn-cs"/>
              </a:rPr>
              <a:t> lose its meaning and credibility. Also, those who are targeted end up losing trust in the police force hence they may not participate in community policing programs nor volunteer </a:t>
            </a:r>
            <a:r>
              <a:rPr lang="en-US" sz="1200" kern="1200" dirty="0" err="1" smtClean="0">
                <a:solidFill>
                  <a:schemeClr val="tx1"/>
                </a:solidFill>
                <a:latin typeface="+mn-lt"/>
                <a:ea typeface="+mn-ea"/>
                <a:cs typeface="+mn-cs"/>
              </a:rPr>
              <a:t>meaningfulinformation</a:t>
            </a:r>
            <a:r>
              <a:rPr lang="en-US" sz="1200" kern="1200" dirty="0" smtClean="0">
                <a:solidFill>
                  <a:schemeClr val="tx1"/>
                </a:solidFill>
                <a:latin typeface="+mn-lt"/>
                <a:ea typeface="+mn-ea"/>
                <a:cs typeface="+mn-cs"/>
              </a:rPr>
              <a:t> to the police due to their poor relationship with the law enforcers(</a:t>
            </a:r>
            <a:r>
              <a:rPr lang="en-US" sz="1200" kern="1200" dirty="0" err="1" smtClean="0">
                <a:solidFill>
                  <a:schemeClr val="tx1"/>
                </a:solidFill>
                <a:latin typeface="+mn-lt"/>
                <a:ea typeface="+mn-ea"/>
                <a:cs typeface="+mn-cs"/>
              </a:rPr>
              <a:t>Hayle</a:t>
            </a:r>
            <a:r>
              <a:rPr lang="en-US" sz="1200" kern="1200" dirty="0" smtClean="0">
                <a:solidFill>
                  <a:schemeClr val="tx1"/>
                </a:solidFill>
                <a:latin typeface="+mn-lt"/>
                <a:ea typeface="+mn-ea"/>
                <a:cs typeface="+mn-cs"/>
              </a:rPr>
              <a:t>, </a:t>
            </a:r>
            <a:r>
              <a:rPr lang="en-US" sz="1200" kern="1200" dirty="0" err="1" smtClean="0">
                <a:solidFill>
                  <a:schemeClr val="tx1"/>
                </a:solidFill>
                <a:latin typeface="+mn-lt"/>
                <a:ea typeface="+mn-ea"/>
                <a:cs typeface="+mn-cs"/>
              </a:rPr>
              <a:t>Wortley</a:t>
            </a:r>
            <a:r>
              <a:rPr lang="en-US" sz="1200" kern="1200" dirty="0" smtClean="0">
                <a:solidFill>
                  <a:schemeClr val="tx1"/>
                </a:solidFill>
                <a:latin typeface="+mn-lt"/>
                <a:ea typeface="+mn-ea"/>
                <a:cs typeface="+mn-cs"/>
              </a:rPr>
              <a:t>, &amp; Tanner, 2018). Another argument against racial policing is that </a:t>
            </a:r>
            <a:endParaRPr lang="en-US" dirty="0"/>
          </a:p>
        </p:txBody>
      </p:sp>
      <p:sp>
        <p:nvSpPr>
          <p:cNvPr id="4" name="Slide Number Placeholder 3"/>
          <p:cNvSpPr>
            <a:spLocks noGrp="1"/>
          </p:cNvSpPr>
          <p:nvPr>
            <p:ph type="sldNum" sz="quarter" idx="10"/>
          </p:nvPr>
        </p:nvSpPr>
        <p:spPr/>
        <p:txBody>
          <a:bodyPr/>
          <a:lstStyle/>
          <a:p>
            <a:fld id="{34A7E148-6505-4CB3-8DE6-ECC38AB89013}" type="slidenum">
              <a:rPr lang="en-US" smtClean="0"/>
              <a:pPr/>
              <a:t>10</a:t>
            </a:fld>
            <a:endParaRPr lang="en-US"/>
          </a:p>
        </p:txBody>
      </p:sp>
    </p:spTree>
    <p:extLst>
      <p:ext uri="{BB962C8B-B14F-4D97-AF65-F5344CB8AC3E}">
        <p14:creationId xmlns:p14="http://schemas.microsoft.com/office/powerpoint/2010/main" val="296090915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34A7E148-6505-4CB3-8DE6-ECC38AB89013}" type="slidenum">
              <a:rPr lang="en-US" smtClean="0"/>
              <a:pPr/>
              <a:t>11</a:t>
            </a:fld>
            <a:endParaRPr lang="en-US"/>
          </a:p>
        </p:txBody>
      </p:sp>
    </p:spTree>
    <p:extLst>
      <p:ext uri="{BB962C8B-B14F-4D97-AF65-F5344CB8AC3E}">
        <p14:creationId xmlns:p14="http://schemas.microsoft.com/office/powerpoint/2010/main" val="200475819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Racial profiling has been</a:t>
            </a:r>
            <a:r>
              <a:rPr lang="en-US" baseline="0" dirty="0" smtClean="0"/>
              <a:t> a major issue since the era of slavery which has not been eradicated up to this day. Stereotypic beliefs such as associating the black community with crime or Muslims with crime promote racial profiling. It is easy to say that the government efforts in reducing racial profiling in the United states have not led to any significant changes. Some perspectives of the government such as </a:t>
            </a:r>
            <a:r>
              <a:rPr lang="en-US" baseline="0" smtClean="0"/>
              <a:t>profiling Muslims </a:t>
            </a:r>
            <a:r>
              <a:rPr lang="en-US" baseline="0" dirty="0" smtClean="0"/>
              <a:t>to reduce the threat of terror attacks can also promote more discrimination. </a:t>
            </a:r>
            <a:endParaRPr lang="en-US" dirty="0"/>
          </a:p>
        </p:txBody>
      </p:sp>
      <p:sp>
        <p:nvSpPr>
          <p:cNvPr id="4" name="Slide Number Placeholder 3"/>
          <p:cNvSpPr>
            <a:spLocks noGrp="1"/>
          </p:cNvSpPr>
          <p:nvPr>
            <p:ph type="sldNum" sz="quarter" idx="10"/>
          </p:nvPr>
        </p:nvSpPr>
        <p:spPr/>
        <p:txBody>
          <a:bodyPr/>
          <a:lstStyle/>
          <a:p>
            <a:fld id="{34A7E148-6505-4CB3-8DE6-ECC38AB89013}" type="slidenum">
              <a:rPr lang="en-US" smtClean="0"/>
              <a:pPr/>
              <a:t>12</a:t>
            </a:fld>
            <a:endParaRPr lang="en-US"/>
          </a:p>
        </p:txBody>
      </p:sp>
    </p:spTree>
    <p:extLst>
      <p:ext uri="{BB962C8B-B14F-4D97-AF65-F5344CB8AC3E}">
        <p14:creationId xmlns:p14="http://schemas.microsoft.com/office/powerpoint/2010/main" val="411825652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8466" y="-8468"/>
            <a:ext cx="9171316" cy="6874935"/>
            <a:chOff x="-8466" y="-8468"/>
            <a:chExt cx="9171316" cy="6874935"/>
          </a:xfrm>
        </p:grpSpPr>
        <p:cxnSp>
          <p:nvCxnSpPr>
            <p:cNvPr id="28" name="Straight Connector 27"/>
            <p:cNvCxnSpPr/>
            <p:nvPr/>
          </p:nvCxnSpPr>
          <p:spPr>
            <a:xfrm flipV="1">
              <a:off x="5130830" y="4175605"/>
              <a:ext cx="4022475" cy="2682396"/>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9" name="Straight Connector 28"/>
            <p:cNvCxnSpPr/>
            <p:nvPr/>
          </p:nvCxnSpPr>
          <p:spPr>
            <a:xfrm>
              <a:off x="7042707"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30" name="Freeform 29"/>
            <p:cNvSpPr/>
            <p:nvPr/>
          </p:nvSpPr>
          <p:spPr>
            <a:xfrm>
              <a:off x="6891896" y="1"/>
              <a:ext cx="2269442" cy="6866466"/>
            </a:xfrm>
            <a:custGeom>
              <a:avLst/>
              <a:gdLst/>
              <a:ahLst/>
              <a:cxnLst/>
              <a:rect l="l" t="t" r="r" b="b"/>
              <a:pathLst>
                <a:path w="2269442" h="6866466">
                  <a:moveTo>
                    <a:pt x="2023534" y="0"/>
                  </a:moveTo>
                  <a:lnTo>
                    <a:pt x="0" y="6858000"/>
                  </a:lnTo>
                  <a:lnTo>
                    <a:pt x="2269067" y="6866466"/>
                  </a:lnTo>
                  <a:cubicBezTo>
                    <a:pt x="2271889" y="4580466"/>
                    <a:pt x="2257778" y="2294466"/>
                    <a:pt x="2260600" y="8466"/>
                  </a:cubicBezTo>
                  <a:lnTo>
                    <a:pt x="2023534"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Freeform 30"/>
            <p:cNvSpPr/>
            <p:nvPr/>
          </p:nvSpPr>
          <p:spPr>
            <a:xfrm>
              <a:off x="7205158" y="-8467"/>
              <a:ext cx="1948147" cy="6866467"/>
            </a:xfrm>
            <a:custGeom>
              <a:avLst/>
              <a:gdLst/>
              <a:ahLst/>
              <a:cxnLst/>
              <a:rect l="l" t="t" r="r" b="b"/>
              <a:pathLst>
                <a:path w="1948147" h="6866467">
                  <a:moveTo>
                    <a:pt x="0" y="0"/>
                  </a:moveTo>
                  <a:lnTo>
                    <a:pt x="1202267" y="6866467"/>
                  </a:lnTo>
                  <a:lnTo>
                    <a:pt x="1947333" y="6866467"/>
                  </a:lnTo>
                  <a:cubicBezTo>
                    <a:pt x="1944511" y="4577645"/>
                    <a:pt x="1950155" y="2288822"/>
                    <a:pt x="1947333" y="0"/>
                  </a:cubicBez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2" name="Freeform 31"/>
            <p:cNvSpPr/>
            <p:nvPr/>
          </p:nvSpPr>
          <p:spPr>
            <a:xfrm>
              <a:off x="6637896" y="3920066"/>
              <a:ext cx="2513565" cy="2937933"/>
            </a:xfrm>
            <a:custGeom>
              <a:avLst/>
              <a:gdLst/>
              <a:ahLst/>
              <a:cxnLst/>
              <a:rect l="l" t="t" r="r" b="b"/>
              <a:pathLst>
                <a:path w="3259667" h="3810000">
                  <a:moveTo>
                    <a:pt x="0" y="3810000"/>
                  </a:moveTo>
                  <a:lnTo>
                    <a:pt x="3251200" y="0"/>
                  </a:lnTo>
                  <a:cubicBezTo>
                    <a:pt x="3254022" y="1270000"/>
                    <a:pt x="3256845" y="2540000"/>
                    <a:pt x="3259667" y="3810000"/>
                  </a:cubicBezTo>
                  <a:lnTo>
                    <a:pt x="0" y="3810000"/>
                  </a:lnTo>
                  <a:close/>
                </a:path>
              </a:pathLst>
            </a:custGeom>
            <a:solidFill>
              <a:schemeClr val="accent1">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33" name="Freeform 32"/>
            <p:cNvSpPr/>
            <p:nvPr/>
          </p:nvSpPr>
          <p:spPr>
            <a:xfrm>
              <a:off x="7010429" y="-8467"/>
              <a:ext cx="2142876" cy="6866467"/>
            </a:xfrm>
            <a:custGeom>
              <a:avLst/>
              <a:gdLst/>
              <a:ahLst/>
              <a:cxnLst/>
              <a:rect l="l" t="t" r="r" b="b"/>
              <a:pathLst>
                <a:path w="2853267" h="6866467">
                  <a:moveTo>
                    <a:pt x="0" y="0"/>
                  </a:moveTo>
                  <a:lnTo>
                    <a:pt x="2472267" y="6866467"/>
                  </a:lnTo>
                  <a:lnTo>
                    <a:pt x="2853267" y="6858000"/>
                  </a:lnTo>
                  <a:lnTo>
                    <a:pt x="2853267" y="0"/>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4" name="Freeform 33"/>
            <p:cNvSpPr/>
            <p:nvPr/>
          </p:nvSpPr>
          <p:spPr>
            <a:xfrm>
              <a:off x="8295776" y="-8467"/>
              <a:ext cx="857530" cy="6866467"/>
            </a:xfrm>
            <a:custGeom>
              <a:avLst/>
              <a:gdLst/>
              <a:ahLst/>
              <a:cxnLst/>
              <a:rect l="l" t="t" r="r" b="b"/>
              <a:pathLst>
                <a:path w="1286933" h="6866467">
                  <a:moveTo>
                    <a:pt x="1016000" y="0"/>
                  </a:moveTo>
                  <a:lnTo>
                    <a:pt x="0" y="6866467"/>
                  </a:lnTo>
                  <a:lnTo>
                    <a:pt x="1286933" y="6866467"/>
                  </a:lnTo>
                  <a:cubicBezTo>
                    <a:pt x="1284111" y="4577645"/>
                    <a:pt x="1281288" y="2288822"/>
                    <a:pt x="1278466" y="0"/>
                  </a:cubicBezTo>
                  <a:lnTo>
                    <a:pt x="1016000" y="0"/>
                  </a:lnTo>
                  <a:close/>
                </a:path>
              </a:pathLst>
            </a:cu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35" name="Freeform 34"/>
            <p:cNvSpPr/>
            <p:nvPr/>
          </p:nvSpPr>
          <p:spPr>
            <a:xfrm>
              <a:off x="8094165" y="-8468"/>
              <a:ext cx="1066770" cy="6866467"/>
            </a:xfrm>
            <a:custGeom>
              <a:avLst/>
              <a:gdLst/>
              <a:ahLst/>
              <a:cxnLst/>
              <a:rect l="l" t="t" r="r" b="b"/>
              <a:pathLst>
                <a:path w="1270244" h="6866467">
                  <a:moveTo>
                    <a:pt x="0" y="0"/>
                  </a:moveTo>
                  <a:lnTo>
                    <a:pt x="1117600" y="6866467"/>
                  </a:lnTo>
                  <a:lnTo>
                    <a:pt x="1270000" y="6866467"/>
                  </a:lnTo>
                  <a:cubicBezTo>
                    <a:pt x="1272822" y="4574822"/>
                    <a:pt x="1250245" y="2291645"/>
                    <a:pt x="1253067" y="0"/>
                  </a:cubicBezTo>
                  <a:lnTo>
                    <a:pt x="0" y="0"/>
                  </a:lnTo>
                  <a:close/>
                </a:path>
              </a:pathLst>
            </a:custGeom>
            <a:solidFill>
              <a:schemeClr val="accent1">
                <a:lumMod val="50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6" name="Freeform 35"/>
            <p:cNvSpPr/>
            <p:nvPr/>
          </p:nvSpPr>
          <p:spPr>
            <a:xfrm>
              <a:off x="8068764" y="4893733"/>
              <a:ext cx="1094086" cy="1964267"/>
            </a:xfrm>
            <a:custGeom>
              <a:avLst/>
              <a:gdLst/>
              <a:ahLst/>
              <a:cxnLst/>
              <a:rect l="l" t="t" r="r" b="b"/>
              <a:pathLst>
                <a:path w="1820333" h="3268133">
                  <a:moveTo>
                    <a:pt x="0" y="3268133"/>
                  </a:moveTo>
                  <a:lnTo>
                    <a:pt x="1811866" y="0"/>
                  </a:lnTo>
                  <a:cubicBezTo>
                    <a:pt x="1814688" y="1086555"/>
                    <a:pt x="1817511" y="2173111"/>
                    <a:pt x="1820333" y="3259666"/>
                  </a:cubicBezTo>
                  <a:lnTo>
                    <a:pt x="0" y="3268133"/>
                  </a:lnTo>
                  <a:close/>
                </a:path>
              </a:pathLst>
            </a:custGeom>
            <a:solidFill>
              <a:schemeClr val="accent1">
                <a:lumMod val="50000"/>
                <a:alpha val="76000"/>
              </a:schemeClr>
            </a:solidFill>
            <a:ln>
              <a:noFill/>
            </a:ln>
            <a:effectLst/>
          </p:spPr>
          <p:style>
            <a:lnRef idx="1">
              <a:schemeClr val="accent1"/>
            </a:lnRef>
            <a:fillRef idx="3">
              <a:schemeClr val="accent1"/>
            </a:fillRef>
            <a:effectRef idx="2">
              <a:schemeClr val="accent1"/>
            </a:effectRef>
            <a:fontRef idx="minor">
              <a:schemeClr val="lt1"/>
            </a:fontRef>
          </p:style>
        </p:sp>
        <p:sp>
          <p:nvSpPr>
            <p:cNvPr id="18" name="Freeform 17"/>
            <p:cNvSpPr/>
            <p:nvPr/>
          </p:nvSpPr>
          <p:spPr>
            <a:xfrm>
              <a:off x="-8466" y="-8468"/>
              <a:ext cx="863600" cy="5698067"/>
            </a:xfrm>
            <a:custGeom>
              <a:avLst/>
              <a:gdLst/>
              <a:ahLst/>
              <a:cxnLst/>
              <a:rect l="l" t="t" r="r" b="b"/>
              <a:pathLst>
                <a:path w="863600" h="5698067">
                  <a:moveTo>
                    <a:pt x="0" y="8467"/>
                  </a:moveTo>
                  <a:lnTo>
                    <a:pt x="863600" y="0"/>
                  </a:lnTo>
                  <a:lnTo>
                    <a:pt x="863600" y="16934"/>
                  </a:lnTo>
                  <a:lnTo>
                    <a:pt x="0" y="5698067"/>
                  </a:lnTo>
                  <a:lnTo>
                    <a:pt x="0" y="8467"/>
                  </a:lnTo>
                  <a:close/>
                </a:path>
              </a:pathLst>
            </a:custGeom>
            <a:solidFill>
              <a:schemeClr val="accent1">
                <a:lumMod val="75000"/>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130595" y="2404534"/>
            <a:ext cx="5826719" cy="1646302"/>
          </a:xfrm>
        </p:spPr>
        <p:txBody>
          <a:bodyPr anchor="b">
            <a:noAutofit/>
          </a:bodyPr>
          <a:lstStyle>
            <a:lvl1pPr algn="r">
              <a:defRPr sz="5400">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130595" y="4050834"/>
            <a:ext cx="5826719"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070B4025-3DD4-4509-83F9-CC3E3A596305}" type="datetimeFigureOut">
              <a:rPr lang="en-US" smtClean="0"/>
              <a:pPr/>
              <a:t>11/25/2020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16EA622-50A0-465E-844A-B25526AE5C1F}" type="slidenum">
              <a:rPr lang="en-US" smtClean="0"/>
              <a:pPr/>
              <a:t>‹#›</a:t>
            </a:fld>
            <a:endParaRPr lang="en-US"/>
          </a:p>
        </p:txBody>
      </p:sp>
    </p:spTree>
    <p:extLst>
      <p:ext uri="{BB962C8B-B14F-4D97-AF65-F5344CB8AC3E}">
        <p14:creationId xmlns:p14="http://schemas.microsoft.com/office/powerpoint/2010/main" val="379725347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070B4025-3DD4-4509-83F9-CC3E3A596305}" type="datetimeFigureOut">
              <a:rPr lang="en-US" smtClean="0"/>
              <a:pPr/>
              <a:t>11/25/2020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16EA622-50A0-465E-844A-B25526AE5C1F}" type="slidenum">
              <a:rPr lang="en-US" smtClean="0"/>
              <a:pPr/>
              <a:t>‹#›</a:t>
            </a:fld>
            <a:endParaRPr lang="en-US"/>
          </a:p>
        </p:txBody>
      </p:sp>
    </p:spTree>
    <p:extLst>
      <p:ext uri="{BB962C8B-B14F-4D97-AF65-F5344CB8AC3E}">
        <p14:creationId xmlns:p14="http://schemas.microsoft.com/office/powerpoint/2010/main" val="156849049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09598" y="2700868"/>
            <a:ext cx="6347715" cy="1826581"/>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09598" y="4527448"/>
            <a:ext cx="6347715"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070B4025-3DD4-4509-83F9-CC3E3A596305}" type="datetimeFigureOut">
              <a:rPr lang="en-US" smtClean="0"/>
              <a:pPr/>
              <a:t>11/25/2020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16EA622-50A0-465E-844A-B25526AE5C1F}" type="slidenum">
              <a:rPr lang="en-US" smtClean="0"/>
              <a:pPr/>
              <a:t>‹#›</a:t>
            </a:fld>
            <a:endParaRPr lang="en-US"/>
          </a:p>
        </p:txBody>
      </p:sp>
    </p:spTree>
    <p:extLst>
      <p:ext uri="{BB962C8B-B14F-4D97-AF65-F5344CB8AC3E}">
        <p14:creationId xmlns:p14="http://schemas.microsoft.com/office/powerpoint/2010/main" val="91078022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0" y="609600"/>
            <a:ext cx="6347714" cy="1320800"/>
          </a:xfrm>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09600" y="2160589"/>
            <a:ext cx="3088109" cy="3880772"/>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3869204" y="2160590"/>
            <a:ext cx="3088110" cy="388077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070B4025-3DD4-4509-83F9-CC3E3A596305}" type="datetimeFigureOut">
              <a:rPr lang="en-US" smtClean="0"/>
              <a:pPr/>
              <a:t>11/25/2020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16EA622-50A0-465E-844A-B25526AE5C1F}" type="slidenum">
              <a:rPr lang="en-US" smtClean="0"/>
              <a:pPr/>
              <a:t>‹#›</a:t>
            </a:fld>
            <a:endParaRPr lang="en-US"/>
          </a:p>
        </p:txBody>
      </p:sp>
    </p:spTree>
    <p:extLst>
      <p:ext uri="{BB962C8B-B14F-4D97-AF65-F5344CB8AC3E}">
        <p14:creationId xmlns:p14="http://schemas.microsoft.com/office/powerpoint/2010/main" val="230397291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599" y="609600"/>
            <a:ext cx="6347713" cy="1320800"/>
          </a:xfrm>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609599" y="2160983"/>
            <a:ext cx="309067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09599" y="2737246"/>
            <a:ext cx="3090672" cy="330411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3866640" y="2160983"/>
            <a:ext cx="309067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3866640" y="2737246"/>
            <a:ext cx="3090672" cy="330411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070B4025-3DD4-4509-83F9-CC3E3A596305}" type="datetimeFigureOut">
              <a:rPr lang="en-US" smtClean="0"/>
              <a:pPr/>
              <a:t>11/25/2020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D16EA622-50A0-465E-844A-B25526AE5C1F}" type="slidenum">
              <a:rPr lang="en-US" smtClean="0"/>
              <a:pPr/>
              <a:t>‹#›</a:t>
            </a:fld>
            <a:endParaRPr lang="en-US"/>
          </a:p>
        </p:txBody>
      </p:sp>
    </p:spTree>
    <p:extLst>
      <p:ext uri="{BB962C8B-B14F-4D97-AF65-F5344CB8AC3E}">
        <p14:creationId xmlns:p14="http://schemas.microsoft.com/office/powerpoint/2010/main" val="178422225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599" y="609600"/>
            <a:ext cx="6347714" cy="1320800"/>
          </a:xfrm>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070B4025-3DD4-4509-83F9-CC3E3A596305}" type="datetimeFigureOut">
              <a:rPr lang="en-US" smtClean="0"/>
              <a:pPr/>
              <a:t>11/25/2020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D16EA622-50A0-465E-844A-B25526AE5C1F}" type="slidenum">
              <a:rPr lang="en-US" smtClean="0"/>
              <a:pPr/>
              <a:t>‹#›</a:t>
            </a:fld>
            <a:endParaRPr lang="en-US"/>
          </a:p>
        </p:txBody>
      </p:sp>
    </p:spTree>
    <p:extLst>
      <p:ext uri="{BB962C8B-B14F-4D97-AF65-F5344CB8AC3E}">
        <p14:creationId xmlns:p14="http://schemas.microsoft.com/office/powerpoint/2010/main" val="343302089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70B4025-3DD4-4509-83F9-CC3E3A596305}" type="datetimeFigureOut">
              <a:rPr lang="en-US" smtClean="0"/>
              <a:pPr/>
              <a:t>11/25/2020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D16EA622-50A0-465E-844A-B25526AE5C1F}" type="slidenum">
              <a:rPr lang="en-US" smtClean="0"/>
              <a:pPr/>
              <a:t>‹#›</a:t>
            </a:fld>
            <a:endParaRPr lang="en-US"/>
          </a:p>
        </p:txBody>
      </p:sp>
    </p:spTree>
    <p:extLst>
      <p:ext uri="{BB962C8B-B14F-4D97-AF65-F5344CB8AC3E}">
        <p14:creationId xmlns:p14="http://schemas.microsoft.com/office/powerpoint/2010/main" val="328474970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599" y="1498604"/>
            <a:ext cx="2790182" cy="1278466"/>
          </a:xfrm>
        </p:spPr>
        <p:txBody>
          <a:bodyPr anchor="b">
            <a:normAutofit/>
          </a:bodyPr>
          <a:lstStyle>
            <a:lvl1pPr>
              <a:defRPr sz="2000"/>
            </a:lvl1pPr>
          </a:lstStyle>
          <a:p>
            <a:r>
              <a:rPr lang="en-US" smtClean="0"/>
              <a:t>Click to edit Master title style</a:t>
            </a:r>
            <a:endParaRPr lang="en-US" dirty="0"/>
          </a:p>
        </p:txBody>
      </p:sp>
      <p:sp>
        <p:nvSpPr>
          <p:cNvPr id="3" name="Content Placeholder 2"/>
          <p:cNvSpPr>
            <a:spLocks noGrp="1"/>
          </p:cNvSpPr>
          <p:nvPr>
            <p:ph idx="1"/>
          </p:nvPr>
        </p:nvSpPr>
        <p:spPr>
          <a:xfrm>
            <a:off x="3571275" y="514925"/>
            <a:ext cx="3386037" cy="552643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09599" y="2777069"/>
            <a:ext cx="2790182" cy="2584449"/>
          </a:xfrm>
        </p:spPr>
        <p:txBody>
          <a:bodyPr>
            <a:normAutofit/>
          </a:bodyPr>
          <a:lstStyle>
            <a:lvl1pPr marL="0" indent="0">
              <a:buNone/>
              <a:defRPr sz="14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70B4025-3DD4-4509-83F9-CC3E3A596305}" type="datetimeFigureOut">
              <a:rPr lang="en-US" smtClean="0"/>
              <a:pPr/>
              <a:t>11/25/2020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16EA622-50A0-465E-844A-B25526AE5C1F}" type="slidenum">
              <a:rPr lang="en-US" smtClean="0"/>
              <a:pPr/>
              <a:t>‹#›</a:t>
            </a:fld>
            <a:endParaRPr lang="en-US"/>
          </a:p>
        </p:txBody>
      </p:sp>
    </p:spTree>
    <p:extLst>
      <p:ext uri="{BB962C8B-B14F-4D97-AF65-F5344CB8AC3E}">
        <p14:creationId xmlns:p14="http://schemas.microsoft.com/office/powerpoint/2010/main" val="275584388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599" y="4800600"/>
            <a:ext cx="6347714"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609599" y="609600"/>
            <a:ext cx="6347714"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609599" y="5367338"/>
            <a:ext cx="6347714"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70B4025-3DD4-4509-83F9-CC3E3A596305}" type="datetimeFigureOut">
              <a:rPr lang="en-US" smtClean="0"/>
              <a:pPr/>
              <a:t>11/25/2020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16EA622-50A0-465E-844A-B25526AE5C1F}" type="slidenum">
              <a:rPr lang="en-US" smtClean="0"/>
              <a:pPr/>
              <a:t>‹#›</a:t>
            </a:fld>
            <a:endParaRPr lang="en-US"/>
          </a:p>
        </p:txBody>
      </p:sp>
    </p:spTree>
    <p:extLst>
      <p:ext uri="{BB962C8B-B14F-4D97-AF65-F5344CB8AC3E}">
        <p14:creationId xmlns:p14="http://schemas.microsoft.com/office/powerpoint/2010/main" val="193896410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0" y="609600"/>
            <a:ext cx="6347714" cy="3403600"/>
          </a:xfrm>
        </p:spPr>
        <p:txBody>
          <a:bodyPr anchor="ctr">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09600" y="4470400"/>
            <a:ext cx="6347714"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070B4025-3DD4-4509-83F9-CC3E3A596305}" type="datetimeFigureOut">
              <a:rPr lang="en-US" smtClean="0"/>
              <a:pPr/>
              <a:t>11/25/2020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16EA622-50A0-465E-844A-B25526AE5C1F}" type="slidenum">
              <a:rPr lang="en-US" smtClean="0"/>
              <a:pPr/>
              <a:t>‹#›</a:t>
            </a:fld>
            <a:endParaRPr lang="en-US"/>
          </a:p>
        </p:txBody>
      </p:sp>
    </p:spTree>
    <p:extLst>
      <p:ext uri="{BB962C8B-B14F-4D97-AF65-F5344CB8AC3E}">
        <p14:creationId xmlns:p14="http://schemas.microsoft.com/office/powerpoint/2010/main" val="15512931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774885" y="609600"/>
            <a:ext cx="6072182"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1101074" y="3632200"/>
            <a:ext cx="541980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09598" y="4470400"/>
            <a:ext cx="6347715"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070B4025-3DD4-4509-83F9-CC3E3A596305}" type="datetimeFigureOut">
              <a:rPr lang="en-US" smtClean="0"/>
              <a:pPr/>
              <a:t>11/25/2020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16EA622-50A0-465E-844A-B25526AE5C1F}" type="slidenum">
              <a:rPr lang="en-US" smtClean="0"/>
              <a:pPr/>
              <a:t>‹#›</a:t>
            </a:fld>
            <a:endParaRPr lang="en-US"/>
          </a:p>
        </p:txBody>
      </p:sp>
      <p:sp>
        <p:nvSpPr>
          <p:cNvPr id="24" name="TextBox 23"/>
          <p:cNvSpPr txBox="1"/>
          <p:nvPr/>
        </p:nvSpPr>
        <p:spPr>
          <a:xfrm>
            <a:off x="482711" y="790378"/>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25" name="TextBox 24"/>
          <p:cNvSpPr txBox="1"/>
          <p:nvPr/>
        </p:nvSpPr>
        <p:spPr>
          <a:xfrm>
            <a:off x="6747699" y="2886556"/>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218733061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09598" y="1931988"/>
            <a:ext cx="6347715" cy="2595460"/>
          </a:xfrm>
        </p:spPr>
        <p:txBody>
          <a:bodyPr anchor="b">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09598" y="4527448"/>
            <a:ext cx="6347715"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070B4025-3DD4-4509-83F9-CC3E3A596305}" type="datetimeFigureOut">
              <a:rPr lang="en-US" smtClean="0"/>
              <a:pPr/>
              <a:t>11/25/2020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16EA622-50A0-465E-844A-B25526AE5C1F}" type="slidenum">
              <a:rPr lang="en-US" smtClean="0"/>
              <a:pPr/>
              <a:t>‹#›</a:t>
            </a:fld>
            <a:endParaRPr lang="en-US"/>
          </a:p>
        </p:txBody>
      </p:sp>
    </p:spTree>
    <p:extLst>
      <p:ext uri="{BB962C8B-B14F-4D97-AF65-F5344CB8AC3E}">
        <p14:creationId xmlns:p14="http://schemas.microsoft.com/office/powerpoint/2010/main" val="52502576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774885" y="609600"/>
            <a:ext cx="6072182"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09597" y="4013200"/>
            <a:ext cx="6347716"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09598" y="4527448"/>
            <a:ext cx="6347715"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070B4025-3DD4-4509-83F9-CC3E3A596305}" type="datetimeFigureOut">
              <a:rPr lang="en-US" smtClean="0"/>
              <a:pPr/>
              <a:t>11/25/2020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16EA622-50A0-465E-844A-B25526AE5C1F}" type="slidenum">
              <a:rPr lang="en-US" smtClean="0"/>
              <a:pPr/>
              <a:t>‹#›</a:t>
            </a:fld>
            <a:endParaRPr lang="en-US"/>
          </a:p>
        </p:txBody>
      </p:sp>
      <p:sp>
        <p:nvSpPr>
          <p:cNvPr id="24" name="TextBox 23"/>
          <p:cNvSpPr txBox="1"/>
          <p:nvPr/>
        </p:nvSpPr>
        <p:spPr>
          <a:xfrm>
            <a:off x="482711" y="790378"/>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25" name="TextBox 24"/>
          <p:cNvSpPr txBox="1"/>
          <p:nvPr/>
        </p:nvSpPr>
        <p:spPr>
          <a:xfrm>
            <a:off x="6747699" y="2886556"/>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159243286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15848" y="609600"/>
            <a:ext cx="6341465"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09597" y="4013200"/>
            <a:ext cx="6347716"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09598" y="4527448"/>
            <a:ext cx="6347715"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070B4025-3DD4-4509-83F9-CC3E3A596305}" type="datetimeFigureOut">
              <a:rPr lang="en-US" smtClean="0"/>
              <a:pPr/>
              <a:t>11/25/2020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16EA622-50A0-465E-844A-B25526AE5C1F}" type="slidenum">
              <a:rPr lang="en-US" smtClean="0"/>
              <a:pPr/>
              <a:t>‹#›</a:t>
            </a:fld>
            <a:endParaRPr lang="en-US"/>
          </a:p>
        </p:txBody>
      </p:sp>
    </p:spTree>
    <p:extLst>
      <p:ext uri="{BB962C8B-B14F-4D97-AF65-F5344CB8AC3E}">
        <p14:creationId xmlns:p14="http://schemas.microsoft.com/office/powerpoint/2010/main" val="54595459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070B4025-3DD4-4509-83F9-CC3E3A596305}" type="datetimeFigureOut">
              <a:rPr lang="en-US" smtClean="0"/>
              <a:pPr/>
              <a:t>11/25/2020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16EA622-50A0-465E-844A-B25526AE5C1F}" type="slidenum">
              <a:rPr lang="en-US" smtClean="0"/>
              <a:pPr/>
              <a:t>‹#›</a:t>
            </a:fld>
            <a:endParaRPr lang="en-US"/>
          </a:p>
        </p:txBody>
      </p:sp>
    </p:spTree>
    <p:extLst>
      <p:ext uri="{BB962C8B-B14F-4D97-AF65-F5344CB8AC3E}">
        <p14:creationId xmlns:p14="http://schemas.microsoft.com/office/powerpoint/2010/main" val="50518624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5977312" y="609600"/>
            <a:ext cx="978812" cy="5251451"/>
          </a:xfrm>
        </p:spPr>
        <p:txBody>
          <a:bodyPr vert="eaVert" anchor="ct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09599" y="609600"/>
            <a:ext cx="5195026" cy="5251451"/>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070B4025-3DD4-4509-83F9-CC3E3A596305}" type="datetimeFigureOut">
              <a:rPr lang="en-US" smtClean="0"/>
              <a:pPr/>
              <a:t>11/25/2020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16EA622-50A0-465E-844A-B25526AE5C1F}" type="slidenum">
              <a:rPr lang="en-US" smtClean="0"/>
              <a:pPr/>
              <a:t>‹#›</a:t>
            </a:fld>
            <a:endParaRPr lang="en-US"/>
          </a:p>
        </p:txBody>
      </p:sp>
    </p:spTree>
    <p:extLst>
      <p:ext uri="{BB962C8B-B14F-4D97-AF65-F5344CB8AC3E}">
        <p14:creationId xmlns:p14="http://schemas.microsoft.com/office/powerpoint/2010/main" val="354792744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17" name="Group 16"/>
          <p:cNvGrpSpPr/>
          <p:nvPr/>
        </p:nvGrpSpPr>
        <p:grpSpPr>
          <a:xfrm>
            <a:off x="-8467" y="-8468"/>
            <a:ext cx="9171317" cy="6874935"/>
            <a:chOff x="-8467" y="-8468"/>
            <a:chExt cx="9171317" cy="6874935"/>
          </a:xfrm>
        </p:grpSpPr>
        <p:cxnSp>
          <p:nvCxnSpPr>
            <p:cNvPr id="7" name="Straight Connector 6"/>
            <p:cNvCxnSpPr/>
            <p:nvPr/>
          </p:nvCxnSpPr>
          <p:spPr>
            <a:xfrm flipV="1">
              <a:off x="5130830" y="4175605"/>
              <a:ext cx="4022475" cy="2682396"/>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8" name="Straight Connector 7"/>
            <p:cNvCxnSpPr/>
            <p:nvPr/>
          </p:nvCxnSpPr>
          <p:spPr>
            <a:xfrm>
              <a:off x="7042707"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9" name="Freeform 8"/>
            <p:cNvSpPr/>
            <p:nvPr/>
          </p:nvSpPr>
          <p:spPr>
            <a:xfrm>
              <a:off x="6891896" y="1"/>
              <a:ext cx="2269442" cy="6866466"/>
            </a:xfrm>
            <a:custGeom>
              <a:avLst/>
              <a:gdLst/>
              <a:ahLst/>
              <a:cxnLst/>
              <a:rect l="l" t="t" r="r" b="b"/>
              <a:pathLst>
                <a:path w="2269442" h="6866466">
                  <a:moveTo>
                    <a:pt x="2023534" y="0"/>
                  </a:moveTo>
                  <a:lnTo>
                    <a:pt x="0" y="6858000"/>
                  </a:lnTo>
                  <a:lnTo>
                    <a:pt x="2269067" y="6866466"/>
                  </a:lnTo>
                  <a:cubicBezTo>
                    <a:pt x="2271889" y="4580466"/>
                    <a:pt x="2257778" y="2294466"/>
                    <a:pt x="2260600" y="8466"/>
                  </a:cubicBezTo>
                  <a:lnTo>
                    <a:pt x="2023534"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10" name="Freeform 9"/>
            <p:cNvSpPr/>
            <p:nvPr/>
          </p:nvSpPr>
          <p:spPr>
            <a:xfrm>
              <a:off x="7205158" y="-8467"/>
              <a:ext cx="1948147" cy="6866467"/>
            </a:xfrm>
            <a:custGeom>
              <a:avLst/>
              <a:gdLst/>
              <a:ahLst/>
              <a:cxnLst/>
              <a:rect l="l" t="t" r="r" b="b"/>
              <a:pathLst>
                <a:path w="1948147" h="6866467">
                  <a:moveTo>
                    <a:pt x="0" y="0"/>
                  </a:moveTo>
                  <a:lnTo>
                    <a:pt x="1202267" y="6866467"/>
                  </a:lnTo>
                  <a:lnTo>
                    <a:pt x="1947333" y="6866467"/>
                  </a:lnTo>
                  <a:cubicBezTo>
                    <a:pt x="1944511" y="4577645"/>
                    <a:pt x="1950155" y="2288822"/>
                    <a:pt x="1947333" y="0"/>
                  </a:cubicBez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1" name="Freeform 10"/>
            <p:cNvSpPr/>
            <p:nvPr/>
          </p:nvSpPr>
          <p:spPr>
            <a:xfrm>
              <a:off x="6637896" y="3920066"/>
              <a:ext cx="2513565" cy="2937933"/>
            </a:xfrm>
            <a:custGeom>
              <a:avLst/>
              <a:gdLst/>
              <a:ahLst/>
              <a:cxnLst/>
              <a:rect l="l" t="t" r="r" b="b"/>
              <a:pathLst>
                <a:path w="3259667" h="3810000">
                  <a:moveTo>
                    <a:pt x="0" y="3810000"/>
                  </a:moveTo>
                  <a:lnTo>
                    <a:pt x="3251200" y="0"/>
                  </a:lnTo>
                  <a:cubicBezTo>
                    <a:pt x="3254022" y="1270000"/>
                    <a:pt x="3256845" y="2540000"/>
                    <a:pt x="3259667" y="3810000"/>
                  </a:cubicBezTo>
                  <a:lnTo>
                    <a:pt x="0" y="3810000"/>
                  </a:lnTo>
                  <a:close/>
                </a:path>
              </a:pathLst>
            </a:custGeom>
            <a:solidFill>
              <a:schemeClr val="accent1">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12" name="Freeform 11"/>
            <p:cNvSpPr/>
            <p:nvPr/>
          </p:nvSpPr>
          <p:spPr>
            <a:xfrm>
              <a:off x="7010429" y="-8467"/>
              <a:ext cx="2142876" cy="6866467"/>
            </a:xfrm>
            <a:custGeom>
              <a:avLst/>
              <a:gdLst/>
              <a:ahLst/>
              <a:cxnLst/>
              <a:rect l="l" t="t" r="r" b="b"/>
              <a:pathLst>
                <a:path w="2853267" h="6866467">
                  <a:moveTo>
                    <a:pt x="0" y="0"/>
                  </a:moveTo>
                  <a:lnTo>
                    <a:pt x="2472267" y="6866467"/>
                  </a:lnTo>
                  <a:lnTo>
                    <a:pt x="2853267" y="6858000"/>
                  </a:lnTo>
                  <a:lnTo>
                    <a:pt x="2853267" y="0"/>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3" name="Freeform 12"/>
            <p:cNvSpPr/>
            <p:nvPr/>
          </p:nvSpPr>
          <p:spPr>
            <a:xfrm>
              <a:off x="8295776" y="-8467"/>
              <a:ext cx="857530" cy="6866467"/>
            </a:xfrm>
            <a:custGeom>
              <a:avLst/>
              <a:gdLst/>
              <a:ahLst/>
              <a:cxnLst/>
              <a:rect l="l" t="t" r="r" b="b"/>
              <a:pathLst>
                <a:path w="1286933" h="6866467">
                  <a:moveTo>
                    <a:pt x="1016000" y="0"/>
                  </a:moveTo>
                  <a:lnTo>
                    <a:pt x="0" y="6866467"/>
                  </a:lnTo>
                  <a:lnTo>
                    <a:pt x="1286933" y="6866467"/>
                  </a:lnTo>
                  <a:cubicBezTo>
                    <a:pt x="1284111" y="4577645"/>
                    <a:pt x="1281288" y="2288822"/>
                    <a:pt x="1278466" y="0"/>
                  </a:cubicBezTo>
                  <a:lnTo>
                    <a:pt x="1016000" y="0"/>
                  </a:lnTo>
                  <a:close/>
                </a:path>
              </a:pathLst>
            </a:cu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14" name="Freeform 13"/>
            <p:cNvSpPr/>
            <p:nvPr/>
          </p:nvSpPr>
          <p:spPr>
            <a:xfrm>
              <a:off x="8094165" y="-8468"/>
              <a:ext cx="1066770" cy="6866467"/>
            </a:xfrm>
            <a:custGeom>
              <a:avLst/>
              <a:gdLst/>
              <a:ahLst/>
              <a:cxnLst/>
              <a:rect l="l" t="t" r="r" b="b"/>
              <a:pathLst>
                <a:path w="1270244" h="6866467">
                  <a:moveTo>
                    <a:pt x="0" y="0"/>
                  </a:moveTo>
                  <a:lnTo>
                    <a:pt x="1117600" y="6866467"/>
                  </a:lnTo>
                  <a:lnTo>
                    <a:pt x="1270000" y="6866467"/>
                  </a:lnTo>
                  <a:cubicBezTo>
                    <a:pt x="1272822" y="4574822"/>
                    <a:pt x="1250245" y="2291645"/>
                    <a:pt x="1253067" y="0"/>
                  </a:cubicBezTo>
                  <a:lnTo>
                    <a:pt x="0" y="0"/>
                  </a:lnTo>
                  <a:close/>
                </a:path>
              </a:pathLst>
            </a:custGeom>
            <a:solidFill>
              <a:schemeClr val="accent1">
                <a:lumMod val="50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5" name="Freeform 14"/>
            <p:cNvSpPr/>
            <p:nvPr/>
          </p:nvSpPr>
          <p:spPr>
            <a:xfrm>
              <a:off x="8068764" y="4893733"/>
              <a:ext cx="1094086" cy="1964267"/>
            </a:xfrm>
            <a:custGeom>
              <a:avLst/>
              <a:gdLst/>
              <a:ahLst/>
              <a:cxnLst/>
              <a:rect l="l" t="t" r="r" b="b"/>
              <a:pathLst>
                <a:path w="1820333" h="3268133">
                  <a:moveTo>
                    <a:pt x="0" y="3268133"/>
                  </a:moveTo>
                  <a:lnTo>
                    <a:pt x="1811866" y="0"/>
                  </a:lnTo>
                  <a:cubicBezTo>
                    <a:pt x="1814688" y="1086555"/>
                    <a:pt x="1817511" y="2173111"/>
                    <a:pt x="1820333" y="3259666"/>
                  </a:cubicBezTo>
                  <a:lnTo>
                    <a:pt x="0" y="3268133"/>
                  </a:lnTo>
                  <a:close/>
                </a:path>
              </a:pathLst>
            </a:custGeom>
            <a:solidFill>
              <a:schemeClr val="accent1">
                <a:lumMod val="50000"/>
                <a:alpha val="76000"/>
              </a:schemeClr>
            </a:solidFill>
            <a:ln>
              <a:noFill/>
            </a:ln>
            <a:effectLst/>
          </p:spPr>
          <p:style>
            <a:lnRef idx="1">
              <a:schemeClr val="accent1"/>
            </a:lnRef>
            <a:fillRef idx="3">
              <a:schemeClr val="accent1"/>
            </a:fillRef>
            <a:effectRef idx="2">
              <a:schemeClr val="accent1"/>
            </a:effectRef>
            <a:fontRef idx="minor">
              <a:schemeClr val="lt1"/>
            </a:fontRef>
          </p:style>
        </p:sp>
        <p:sp>
          <p:nvSpPr>
            <p:cNvPr id="16" name="Freeform 15"/>
            <p:cNvSpPr/>
            <p:nvPr/>
          </p:nvSpPr>
          <p:spPr>
            <a:xfrm>
              <a:off x="-8467" y="4013200"/>
              <a:ext cx="457200" cy="2853267"/>
            </a:xfrm>
            <a:custGeom>
              <a:avLst/>
              <a:gdLst/>
              <a:ahLst/>
              <a:cxnLst/>
              <a:rect l="l" t="t" r="r" b="b"/>
              <a:pathLst>
                <a:path w="457200" h="2853267">
                  <a:moveTo>
                    <a:pt x="0" y="0"/>
                  </a:moveTo>
                  <a:lnTo>
                    <a:pt x="457200" y="2853267"/>
                  </a:lnTo>
                  <a:lnTo>
                    <a:pt x="0" y="2844800"/>
                  </a:lnTo>
                  <a:cubicBezTo>
                    <a:pt x="2822" y="1905000"/>
                    <a:pt x="5645" y="965200"/>
                    <a:pt x="0" y="0"/>
                  </a:cubicBezTo>
                  <a:close/>
                </a:path>
              </a:pathLst>
            </a:cu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09599" y="609600"/>
            <a:ext cx="6347713" cy="1320800"/>
          </a:xfrm>
          <a:prstGeom prst="rect">
            <a:avLst/>
          </a:prstGeom>
        </p:spPr>
        <p:txBody>
          <a:bodyPr vert="horz" lIns="91440" tIns="45720" rIns="91440" bIns="45720" rtlCol="0" anchor="t">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09599" y="2160590"/>
            <a:ext cx="6347714" cy="388077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5405258" y="6041363"/>
            <a:ext cx="684132"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070B4025-3DD4-4509-83F9-CC3E3A596305}" type="datetimeFigureOut">
              <a:rPr lang="en-US" smtClean="0"/>
              <a:pPr/>
              <a:t>11/25/2020</a:t>
            </a:fld>
            <a:endParaRPr lang="en-US"/>
          </a:p>
        </p:txBody>
      </p:sp>
      <p:sp>
        <p:nvSpPr>
          <p:cNvPr id="5" name="Footer Placeholder 4"/>
          <p:cNvSpPr>
            <a:spLocks noGrp="1"/>
          </p:cNvSpPr>
          <p:nvPr>
            <p:ph type="ftr" sz="quarter" idx="3"/>
          </p:nvPr>
        </p:nvSpPr>
        <p:spPr>
          <a:xfrm>
            <a:off x="609599" y="6041363"/>
            <a:ext cx="4622973"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44676" y="6041363"/>
            <a:ext cx="512638" cy="365125"/>
          </a:xfrm>
          <a:prstGeom prst="rect">
            <a:avLst/>
          </a:prstGeom>
        </p:spPr>
        <p:txBody>
          <a:bodyPr vert="horz" lIns="91440" tIns="45720" rIns="91440" bIns="45720" rtlCol="0" anchor="ctr"/>
          <a:lstStyle>
            <a:lvl1pPr algn="r">
              <a:defRPr sz="900">
                <a:solidFill>
                  <a:schemeClr val="accent1">
                    <a:lumMod val="75000"/>
                  </a:schemeClr>
                </a:solidFill>
              </a:defRPr>
            </a:lvl1pPr>
          </a:lstStyle>
          <a:p>
            <a:fld id="{D16EA622-50A0-465E-844A-B25526AE5C1F}" type="slidenum">
              <a:rPr lang="en-US" smtClean="0"/>
              <a:pPr/>
              <a:t>‹#›</a:t>
            </a:fld>
            <a:endParaRPr lang="en-US"/>
          </a:p>
        </p:txBody>
      </p:sp>
    </p:spTree>
    <p:extLst>
      <p:ext uri="{BB962C8B-B14F-4D97-AF65-F5344CB8AC3E}">
        <p14:creationId xmlns:p14="http://schemas.microsoft.com/office/powerpoint/2010/main" val="418556458"/>
      </p:ext>
    </p:extLst>
  </p:cSld>
  <p:clrMap bg1="lt1" tx1="dk1" bg2="lt2" tx2="dk2" accent1="accent1" accent2="accent2" accent3="accent3" accent4="accent4" accent5="accent5" accent6="accent6" hlink="hlink" folHlink="folHlink"/>
  <p:sldLayoutIdLst>
    <p:sldLayoutId id="2147483714" r:id="rId1"/>
    <p:sldLayoutId id="2147483715" r:id="rId2"/>
    <p:sldLayoutId id="2147483716" r:id="rId3"/>
    <p:sldLayoutId id="2147483717" r:id="rId4"/>
    <p:sldLayoutId id="2147483718" r:id="rId5"/>
    <p:sldLayoutId id="2147483719" r:id="rId6"/>
    <p:sldLayoutId id="2147483720" r:id="rId7"/>
    <p:sldLayoutId id="2147483721" r:id="rId8"/>
    <p:sldLayoutId id="2147483722" r:id="rId9"/>
    <p:sldLayoutId id="2147483723" r:id="rId10"/>
    <p:sldLayoutId id="2147483724" r:id="rId11"/>
    <p:sldLayoutId id="2147483725" r:id="rId12"/>
    <p:sldLayoutId id="2147483726" r:id="rId13"/>
    <p:sldLayoutId id="2147483727" r:id="rId14"/>
    <p:sldLayoutId id="2147483728" r:id="rId15"/>
    <p:sldLayoutId id="2147483729" r:id="rId16"/>
  </p:sldLayoutIdLst>
  <p:txStyles>
    <p:titleStyle>
      <a:lvl1pPr algn="l" defTabSz="457200" rtl="0" eaLnBrk="1" latinLnBrk="0" hangingPunct="1">
        <a:spcBef>
          <a:spcPct val="0"/>
        </a:spcBef>
        <a:buNone/>
        <a:defRPr sz="3600" kern="1200">
          <a:solidFill>
            <a:schemeClr val="accent1">
              <a:lumMod val="7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lumMod val="75000"/>
          </a:schemeClr>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lumMod val="75000"/>
          </a:schemeClr>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lumMod val="75000"/>
          </a:schemeClr>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Cover slide</a:t>
            </a:r>
            <a:endParaRPr lang="en-US" dirty="0"/>
          </a:p>
        </p:txBody>
      </p:sp>
      <p:sp>
        <p:nvSpPr>
          <p:cNvPr id="5" name="Content Placeholder 4"/>
          <p:cNvSpPr>
            <a:spLocks noGrp="1"/>
          </p:cNvSpPr>
          <p:nvPr>
            <p:ph idx="1"/>
          </p:nvPr>
        </p:nvSpPr>
        <p:spPr/>
        <p:txBody>
          <a:bodyPr>
            <a:normAutofit/>
          </a:bodyPr>
          <a:lstStyle/>
          <a:p>
            <a:pPr algn="ctr">
              <a:buNone/>
            </a:pPr>
            <a:endParaRPr lang="en-US" sz="2800" dirty="0" smtClean="0">
              <a:solidFill>
                <a:sysClr val="windowText" lastClr="000000"/>
              </a:solidFill>
            </a:endParaRPr>
          </a:p>
          <a:p>
            <a:pPr algn="ctr">
              <a:buNone/>
            </a:pPr>
            <a:endParaRPr lang="en-US" sz="2800" dirty="0" smtClean="0">
              <a:solidFill>
                <a:sysClr val="windowText" lastClr="000000"/>
              </a:solidFill>
            </a:endParaRPr>
          </a:p>
          <a:p>
            <a:pPr algn="ctr">
              <a:buNone/>
            </a:pPr>
            <a:r>
              <a:rPr lang="en-US" sz="2800" dirty="0" smtClean="0">
                <a:solidFill>
                  <a:sysClr val="windowText" lastClr="000000"/>
                </a:solidFill>
              </a:rPr>
              <a:t>Name </a:t>
            </a:r>
          </a:p>
          <a:p>
            <a:pPr algn="ctr">
              <a:buNone/>
            </a:pPr>
            <a:r>
              <a:rPr lang="en-US" sz="2800" dirty="0" smtClean="0">
                <a:solidFill>
                  <a:sysClr val="windowText" lastClr="000000"/>
                </a:solidFill>
              </a:rPr>
              <a:t>Institution </a:t>
            </a:r>
          </a:p>
          <a:p>
            <a:pPr algn="ctr">
              <a:buNone/>
            </a:pPr>
            <a:r>
              <a:rPr lang="en-US" sz="2800" dirty="0" smtClean="0">
                <a:solidFill>
                  <a:sysClr val="windowText" lastClr="000000"/>
                </a:solidFill>
              </a:rPr>
              <a:t>Course </a:t>
            </a:r>
          </a:p>
          <a:p>
            <a:pPr algn="ctr">
              <a:buNone/>
            </a:pPr>
            <a:r>
              <a:rPr lang="en-US" sz="2800" dirty="0" smtClean="0">
                <a:solidFill>
                  <a:sysClr val="windowText" lastClr="000000"/>
                </a:solidFill>
              </a:rPr>
              <a:t>Instructor </a:t>
            </a:r>
          </a:p>
          <a:p>
            <a:pPr algn="ctr">
              <a:buNone/>
            </a:pPr>
            <a:r>
              <a:rPr lang="en-US" sz="2800" dirty="0" smtClean="0">
                <a:solidFill>
                  <a:sysClr val="windowText" lastClr="000000"/>
                </a:solidFill>
              </a:rPr>
              <a:t>Date </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Racial Profiling </a:t>
            </a:r>
            <a:endParaRPr lang="en-US" dirty="0"/>
          </a:p>
        </p:txBody>
      </p:sp>
      <p:sp>
        <p:nvSpPr>
          <p:cNvPr id="5" name="Content Placeholder 4"/>
          <p:cNvSpPr>
            <a:spLocks noGrp="1"/>
          </p:cNvSpPr>
          <p:nvPr>
            <p:ph idx="1"/>
          </p:nvPr>
        </p:nvSpPr>
        <p:spPr/>
        <p:txBody>
          <a:bodyPr>
            <a:normAutofit lnSpcReduction="10000"/>
          </a:bodyPr>
          <a:lstStyle/>
          <a:p>
            <a:r>
              <a:rPr lang="en-US" sz="2800" dirty="0" smtClean="0">
                <a:solidFill>
                  <a:sysClr val="windowText" lastClr="000000"/>
                </a:solidFill>
              </a:rPr>
              <a:t>Targeting </a:t>
            </a:r>
            <a:r>
              <a:rPr lang="en-US" sz="2800" dirty="0">
                <a:solidFill>
                  <a:sysClr val="windowText" lastClr="000000"/>
                </a:solidFill>
              </a:rPr>
              <a:t>individuals for suspicion of crime based on the individual’s race, </a:t>
            </a:r>
            <a:r>
              <a:rPr lang="en-US" sz="2800" dirty="0" smtClean="0">
                <a:solidFill>
                  <a:sysClr val="windowText" lastClr="000000"/>
                </a:solidFill>
              </a:rPr>
              <a:t> </a:t>
            </a:r>
            <a:r>
              <a:rPr lang="en-US" sz="2800" dirty="0">
                <a:solidFill>
                  <a:sysClr val="windowText" lastClr="000000"/>
                </a:solidFill>
              </a:rPr>
              <a:t>or national origin.” </a:t>
            </a:r>
            <a:endParaRPr lang="en-US" sz="2800" dirty="0" smtClean="0">
              <a:solidFill>
                <a:sysClr val="windowText" lastClr="000000"/>
              </a:solidFill>
            </a:endParaRPr>
          </a:p>
          <a:p>
            <a:r>
              <a:rPr lang="en-US" sz="2800" dirty="0">
                <a:solidFill>
                  <a:sysClr val="windowText" lastClr="000000"/>
                </a:solidFill>
              </a:rPr>
              <a:t>stereotyping of a specific segment of the population by the public.  </a:t>
            </a:r>
            <a:endParaRPr lang="en-US" sz="2800" dirty="0" smtClean="0">
              <a:solidFill>
                <a:sysClr val="windowText" lastClr="000000"/>
              </a:solidFill>
            </a:endParaRPr>
          </a:p>
          <a:p>
            <a:pPr lvl="1"/>
            <a:r>
              <a:rPr lang="en-US" sz="2800" dirty="0">
                <a:solidFill>
                  <a:sysClr val="windowText" lastClr="000000"/>
                </a:solidFill>
              </a:rPr>
              <a:t>The public can discriminate or negatively consider others as offenders or potential threats to them.</a:t>
            </a:r>
          </a:p>
          <a:p>
            <a:pPr lvl="1"/>
            <a:endParaRPr lang="en-US" sz="2800" dirty="0">
              <a:solidFill>
                <a:sysClr val="windowText" lastClr="000000"/>
              </a:solidFill>
            </a:endParaRPr>
          </a:p>
          <a:p>
            <a:endParaRPr lang="en-US" sz="2800" dirty="0">
              <a:solidFill>
                <a:sysClr val="windowText" lastClr="000000"/>
              </a:solidFill>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smtClean="0"/>
              <a:t>History of racial profiling in US</a:t>
            </a:r>
            <a:endParaRPr lang="en-US" dirty="0"/>
          </a:p>
        </p:txBody>
      </p:sp>
      <p:sp>
        <p:nvSpPr>
          <p:cNvPr id="2" name="Content Placeholder 1"/>
          <p:cNvSpPr>
            <a:spLocks noGrp="1"/>
          </p:cNvSpPr>
          <p:nvPr>
            <p:ph idx="1"/>
          </p:nvPr>
        </p:nvSpPr>
        <p:spPr/>
        <p:txBody>
          <a:bodyPr/>
          <a:lstStyle/>
          <a:p>
            <a:r>
              <a:rPr lang="en-US" dirty="0" smtClean="0"/>
              <a:t>The practice stems back during the ages of slavery when the image of African Americans was associated with crime and danger.</a:t>
            </a:r>
          </a:p>
          <a:p>
            <a:pPr lvl="1"/>
            <a:r>
              <a:rPr lang="en-US" dirty="0" smtClean="0"/>
              <a:t>The notion became pervasive to justify a continued pattern of racial inequality and exploitation of African Americans</a:t>
            </a:r>
          </a:p>
          <a:p>
            <a:r>
              <a:rPr lang="en-US" dirty="0" smtClean="0"/>
              <a:t>Attempts of  relegating African Americans to a lower status in the American community and putting them under constrained control.</a:t>
            </a:r>
          </a:p>
          <a:p>
            <a:pPr lvl="1"/>
            <a:r>
              <a:rPr lang="en-US" dirty="0" smtClean="0"/>
              <a:t>Similar trends could also be traced during the Jim Crow era.  </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smtClean="0"/>
              <a:t>History of racial profiling cont’</a:t>
            </a:r>
            <a:endParaRPr lang="en-US" dirty="0"/>
          </a:p>
        </p:txBody>
      </p:sp>
      <p:sp>
        <p:nvSpPr>
          <p:cNvPr id="2" name="Content Placeholder 1"/>
          <p:cNvSpPr>
            <a:spLocks noGrp="1"/>
          </p:cNvSpPr>
          <p:nvPr>
            <p:ph idx="1"/>
          </p:nvPr>
        </p:nvSpPr>
        <p:spPr/>
        <p:txBody>
          <a:bodyPr>
            <a:noAutofit/>
          </a:bodyPr>
          <a:lstStyle/>
          <a:p>
            <a:r>
              <a:rPr lang="en-US" sz="2000" dirty="0" smtClean="0"/>
              <a:t>African Americans have been branded as drug peddlers and criminals.</a:t>
            </a:r>
          </a:p>
          <a:p>
            <a:pPr lvl="1"/>
            <a:r>
              <a:rPr lang="en-US" sz="2000" dirty="0" smtClean="0"/>
              <a:t>It is common for people of </a:t>
            </a:r>
            <a:r>
              <a:rPr lang="en-US" sz="2000" dirty="0" err="1" smtClean="0"/>
              <a:t>colour</a:t>
            </a:r>
            <a:r>
              <a:rPr lang="en-US" sz="2000" dirty="0" smtClean="0"/>
              <a:t> to be stopped on the American roads for checks by the traffic police compared to their white counterparts.</a:t>
            </a:r>
          </a:p>
          <a:p>
            <a:r>
              <a:rPr lang="en-US" sz="2000" dirty="0" smtClean="0"/>
              <a:t>The same trend can be traced across the border in Canada.</a:t>
            </a:r>
          </a:p>
          <a:p>
            <a:pPr lvl="1"/>
            <a:r>
              <a:rPr lang="en-US" sz="2000" dirty="0" smtClean="0"/>
              <a:t>Black Canadians lead in terms of police profiling. When the government came up with the “War on Drugs” initiative in 1982,  black Canadians were the primary culprits of the police patrols.</a:t>
            </a:r>
          </a:p>
          <a:p>
            <a:r>
              <a:rPr lang="en-US" sz="2000" dirty="0" smtClean="0"/>
              <a:t>The phenomenon led to a high rate of incarceration that was fuelled by the misconception that young black Canadians were more likely to be involved in drugs or any other dangerous activities. </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style>
          <a:lnRef idx="1">
            <a:schemeClr val="accent4"/>
          </a:lnRef>
          <a:fillRef idx="2">
            <a:schemeClr val="accent4"/>
          </a:fillRef>
          <a:effectRef idx="1">
            <a:schemeClr val="accent4"/>
          </a:effectRef>
          <a:fontRef idx="minor">
            <a:schemeClr val="dk1"/>
          </a:fontRef>
        </p:style>
        <p:txBody>
          <a:bodyPr/>
          <a:lstStyle/>
          <a:p>
            <a:r>
              <a:rPr lang="en-US" dirty="0" smtClean="0"/>
              <a:t>Protests against racial profiling</a:t>
            </a:r>
            <a:endParaRPr lang="en-US" dirty="0"/>
          </a:p>
        </p:txBody>
      </p:sp>
      <p:pic>
        <p:nvPicPr>
          <p:cNvPr id="1026" name="Picture 2"/>
          <p:cNvPicPr>
            <a:picLocks noGrp="1" noChangeAspect="1" noChangeArrowheads="1"/>
          </p:cNvPicPr>
          <p:nvPr>
            <p:ph idx="1"/>
          </p:nvPr>
        </p:nvPicPr>
        <p:blipFill>
          <a:blip r:embed="rId2"/>
          <a:srcRect/>
          <a:stretch>
            <a:fillRect/>
          </a:stretch>
        </p:blipFill>
        <p:spPr bwMode="auto">
          <a:xfrm>
            <a:off x="914400" y="1524000"/>
            <a:ext cx="7620000" cy="3711635"/>
          </a:xfrm>
          <a:prstGeom prst="rect">
            <a:avLst/>
          </a:prstGeom>
          <a:noFill/>
          <a:ln w="9525">
            <a:noFill/>
            <a:miter lim="800000"/>
            <a:headEnd/>
            <a:tailEnd/>
          </a:ln>
          <a:effectLst/>
        </p:spPr>
      </p:pic>
      <p:sp>
        <p:nvSpPr>
          <p:cNvPr id="6" name="TextBox 5"/>
          <p:cNvSpPr txBox="1"/>
          <p:nvPr/>
        </p:nvSpPr>
        <p:spPr>
          <a:xfrm>
            <a:off x="990600" y="5334000"/>
            <a:ext cx="7543800" cy="923330"/>
          </a:xfrm>
          <a:prstGeom prst="rect">
            <a:avLst/>
          </a:prstGeom>
          <a:solidFill>
            <a:schemeClr val="tx2">
              <a:lumMod val="40000"/>
              <a:lumOff val="60000"/>
            </a:schemeClr>
          </a:solidFill>
        </p:spPr>
        <p:style>
          <a:lnRef idx="1">
            <a:schemeClr val="accent1"/>
          </a:lnRef>
          <a:fillRef idx="3">
            <a:schemeClr val="accent1"/>
          </a:fillRef>
          <a:effectRef idx="2">
            <a:schemeClr val="accent1"/>
          </a:effectRef>
          <a:fontRef idx="minor">
            <a:schemeClr val="lt1"/>
          </a:fontRef>
        </p:style>
        <p:txBody>
          <a:bodyPr wrap="square" rtlCol="0">
            <a:spAutoFit/>
          </a:bodyPr>
          <a:lstStyle/>
          <a:p>
            <a:r>
              <a:rPr lang="en-US" dirty="0" smtClean="0">
                <a:solidFill>
                  <a:sysClr val="windowText" lastClr="000000"/>
                </a:solidFill>
              </a:rPr>
              <a:t>Demonstrations against racial profiling by the police in Boston 2019. The police were accused of increased unreasonable searches on vehicle  driven by the black people.</a:t>
            </a:r>
            <a:endParaRPr lang="en-US" dirty="0">
              <a:solidFill>
                <a:sysClr val="windowText" lastClr="000000"/>
              </a:solidFill>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57200" y="274638"/>
            <a:ext cx="8229600" cy="1325562"/>
          </a:xfrm>
        </p:spPr>
        <p:txBody>
          <a:bodyPr>
            <a:normAutofit fontScale="90000"/>
          </a:bodyPr>
          <a:lstStyle/>
          <a:p>
            <a:pPr algn="ctr"/>
            <a:r>
              <a:rPr lang="en-US" dirty="0" smtClean="0"/>
              <a:t>Theoretical perspective of racial profiling</a:t>
            </a:r>
            <a:br>
              <a:rPr lang="en-US" dirty="0" smtClean="0"/>
            </a:br>
            <a:endParaRPr lang="en-US" dirty="0"/>
          </a:p>
        </p:txBody>
      </p:sp>
      <p:sp>
        <p:nvSpPr>
          <p:cNvPr id="2" name="Content Placeholder 1"/>
          <p:cNvSpPr>
            <a:spLocks noGrp="1"/>
          </p:cNvSpPr>
          <p:nvPr>
            <p:ph idx="1"/>
          </p:nvPr>
        </p:nvSpPr>
        <p:spPr/>
        <p:txBody>
          <a:bodyPr>
            <a:noAutofit/>
          </a:bodyPr>
          <a:lstStyle/>
          <a:p>
            <a:pPr algn="just"/>
            <a:r>
              <a:rPr lang="en-US" sz="2000" dirty="0" smtClean="0"/>
              <a:t>Proponents of racial profiling rest their argument in the conflict theory . </a:t>
            </a:r>
          </a:p>
          <a:p>
            <a:pPr lvl="1" algn="just"/>
            <a:r>
              <a:rPr lang="en-US" sz="2000" dirty="0" smtClean="0"/>
              <a:t>Laws  and enforcement arms are employed in the society by dominant groups to minimize any potential threats that compromise their interests(</a:t>
            </a:r>
            <a:r>
              <a:rPr lang="en-US" sz="2000" dirty="0" err="1" smtClean="0"/>
              <a:t>Petrocelli</a:t>
            </a:r>
            <a:r>
              <a:rPr lang="en-US" sz="2000" dirty="0" smtClean="0"/>
              <a:t>, </a:t>
            </a:r>
            <a:r>
              <a:rPr lang="en-US" sz="2000" dirty="0" err="1" smtClean="0"/>
              <a:t>Piquero</a:t>
            </a:r>
            <a:r>
              <a:rPr lang="en-US" sz="2000" dirty="0" smtClean="0"/>
              <a:t>&amp; Smith, 2016).</a:t>
            </a:r>
          </a:p>
          <a:p>
            <a:pPr algn="just"/>
            <a:r>
              <a:rPr lang="en-US" sz="2000" dirty="0" smtClean="0"/>
              <a:t>The potential risks mostly emanate from the minorities and the low population (Martin, 2018). </a:t>
            </a:r>
          </a:p>
          <a:p>
            <a:pPr algn="just"/>
            <a:r>
              <a:rPr lang="en-US" sz="2000" dirty="0" smtClean="0"/>
              <a:t>Racial profiling can be explained by the functionalism theory. </a:t>
            </a:r>
          </a:p>
          <a:p>
            <a:pPr lvl="1" algn="just"/>
            <a:r>
              <a:rPr lang="en-US" sz="2000" dirty="0" smtClean="0"/>
              <a:t>Racism is morally justifiable with its end product being a racially unequal society. </a:t>
            </a:r>
          </a:p>
          <a:p>
            <a:pPr lvl="1" algn="just"/>
            <a:r>
              <a:rPr lang="en-US" sz="2000" dirty="0" smtClean="0"/>
              <a:t>Racial inequality is healthy for it leads to better functioning of the community with the dominant group ruling class and the subjects (Martin, 2018).</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r>
              <a:rPr lang="en-US" dirty="0" smtClean="0"/>
              <a:t>Theoretical perspective applications</a:t>
            </a:r>
            <a:endParaRPr lang="en-US" dirty="0"/>
          </a:p>
        </p:txBody>
      </p:sp>
      <p:sp>
        <p:nvSpPr>
          <p:cNvPr id="2" name="Content Placeholder 1"/>
          <p:cNvSpPr>
            <a:spLocks noGrp="1"/>
          </p:cNvSpPr>
          <p:nvPr>
            <p:ph idx="1"/>
          </p:nvPr>
        </p:nvSpPr>
        <p:spPr/>
        <p:txBody>
          <a:bodyPr>
            <a:normAutofit lnSpcReduction="10000"/>
          </a:bodyPr>
          <a:lstStyle/>
          <a:p>
            <a:r>
              <a:rPr lang="en-US" b="1" dirty="0" smtClean="0"/>
              <a:t>Conflict theory-</a:t>
            </a:r>
            <a:r>
              <a:rPr lang="en-US" dirty="0" smtClean="0"/>
              <a:t>If looked at closely, the white ruling class and the minority groups have had continued fractions with the whites trying to dominate and eliminate any potential competition and threats from people of color. </a:t>
            </a:r>
          </a:p>
          <a:p>
            <a:r>
              <a:rPr lang="en-US" dirty="0" smtClean="0"/>
              <a:t>Functionalism- The theory can also be applied to racial profiling whereby a segment of the society can be targeted to ensure the safety and the better functioning of the broader community.  </a:t>
            </a:r>
          </a:p>
          <a:p>
            <a:r>
              <a:rPr lang="en-US" dirty="0" smtClean="0"/>
              <a:t>The parliament of Canada passed an Anti-terrorism Act and Bill C-17 and 36 including the Public Safety Act, all of which gave loopholes for profiling while enforcing them. Racial profiling has become part and parcel of fighting terrorism.</a:t>
            </a:r>
          </a:p>
          <a:p>
            <a:endParaRPr lang="en-US" dirty="0" smtClean="0"/>
          </a:p>
          <a:p>
            <a:endParaRPr lang="en-US"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smtClean="0"/>
              <a:t>Types of racial profiling</a:t>
            </a:r>
            <a:endParaRPr lang="en-US" dirty="0"/>
          </a:p>
        </p:txBody>
      </p:sp>
      <p:sp>
        <p:nvSpPr>
          <p:cNvPr id="2" name="Content Placeholder 1"/>
          <p:cNvSpPr>
            <a:spLocks noGrp="1"/>
          </p:cNvSpPr>
          <p:nvPr>
            <p:ph idx="1"/>
          </p:nvPr>
        </p:nvSpPr>
        <p:spPr/>
        <p:txBody>
          <a:bodyPr>
            <a:normAutofit/>
          </a:bodyPr>
          <a:lstStyle/>
          <a:p>
            <a:r>
              <a:rPr lang="en-US" b="1" dirty="0" smtClean="0"/>
              <a:t>Asian racial profiling—</a:t>
            </a:r>
            <a:r>
              <a:rPr lang="en-US" dirty="0" smtClean="0"/>
              <a:t>Asians have had a fair share of racial profiling as well. </a:t>
            </a:r>
          </a:p>
          <a:p>
            <a:r>
              <a:rPr lang="en-US" b="1" dirty="0" smtClean="0"/>
              <a:t>Indian racial profiling —</a:t>
            </a:r>
            <a:r>
              <a:rPr lang="en-US" dirty="0" smtClean="0"/>
              <a:t>American Indians have had endless complaints about senseless stops and searches by the police officers, including sheriffs(Vito, </a:t>
            </a:r>
            <a:r>
              <a:rPr lang="en-US" dirty="0" err="1" smtClean="0"/>
              <a:t>Grossi</a:t>
            </a:r>
            <a:r>
              <a:rPr lang="en-US" dirty="0" smtClean="0"/>
              <a:t>&amp; Higgins, 2018).</a:t>
            </a:r>
          </a:p>
          <a:p>
            <a:r>
              <a:rPr lang="en-US" b="1" dirty="0" smtClean="0"/>
              <a:t>Worksite racial profiling— </a:t>
            </a:r>
            <a:r>
              <a:rPr lang="en-US" dirty="0" smtClean="0"/>
              <a:t>It</a:t>
            </a:r>
            <a:r>
              <a:rPr lang="en-US" b="1" dirty="0" smtClean="0"/>
              <a:t> </a:t>
            </a:r>
            <a:r>
              <a:rPr lang="en-US" dirty="0" smtClean="0"/>
              <a:t>entails the Immigration and Naturalization Service, which majorly target ethnic groups of color on the grounds of undocumented labor allegations. </a:t>
            </a:r>
            <a:endParaRPr lang="en-US"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pPr algn="ctr"/>
            <a:r>
              <a:rPr lang="en-US" dirty="0" smtClean="0"/>
              <a:t>Program issues </a:t>
            </a:r>
            <a:endParaRPr lang="en-US" dirty="0"/>
          </a:p>
        </p:txBody>
      </p:sp>
      <p:sp>
        <p:nvSpPr>
          <p:cNvPr id="2" name="Content Placeholder 1"/>
          <p:cNvSpPr>
            <a:spLocks noGrp="1"/>
          </p:cNvSpPr>
          <p:nvPr>
            <p:ph idx="1"/>
          </p:nvPr>
        </p:nvSpPr>
        <p:spPr/>
        <p:txBody>
          <a:bodyPr>
            <a:normAutofit/>
          </a:bodyPr>
          <a:lstStyle/>
          <a:p>
            <a:r>
              <a:rPr lang="en-US" dirty="0" smtClean="0"/>
              <a:t>Proponents of racial profiling argue that the practice help in deterring and disrupting criminal activities, for instance, disruption of terrorist networks. </a:t>
            </a:r>
          </a:p>
          <a:p>
            <a:pPr marL="603504" lvl="2" indent="-256032">
              <a:spcBef>
                <a:spcPts val="400"/>
              </a:spcBef>
              <a:buSzPct val="68000"/>
              <a:buFont typeface="Wingdings 3"/>
              <a:buChar char=""/>
            </a:pPr>
            <a:r>
              <a:rPr lang="en-US" dirty="0" smtClean="0"/>
              <a:t>The nailing of suspects disorients their operations hence leading to a reduction in terrorism activities. </a:t>
            </a:r>
          </a:p>
          <a:p>
            <a:r>
              <a:rPr lang="en-US" dirty="0" smtClean="0"/>
              <a:t>Also, they claim that racial policing helps shape the targeted groups to behave according to the law. </a:t>
            </a:r>
          </a:p>
          <a:p>
            <a:pPr lvl="1"/>
            <a:r>
              <a:rPr lang="en-US" dirty="0" smtClean="0"/>
              <a:t>An excellent example is the acquisition of immigration documents by Latinos to avoid friction with the law</a:t>
            </a:r>
          </a:p>
          <a:p>
            <a:pPr lvl="1"/>
            <a:endParaRPr lang="en-US" dirty="0" smtClean="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pPr algn="ctr"/>
            <a:r>
              <a:rPr lang="en-US" dirty="0" smtClean="0"/>
              <a:t>Program issues cont’</a:t>
            </a:r>
            <a:endParaRPr lang="en-US" dirty="0"/>
          </a:p>
        </p:txBody>
      </p:sp>
      <p:sp>
        <p:nvSpPr>
          <p:cNvPr id="2" name="Content Placeholder 1"/>
          <p:cNvSpPr>
            <a:spLocks noGrp="1"/>
          </p:cNvSpPr>
          <p:nvPr>
            <p:ph idx="1"/>
          </p:nvPr>
        </p:nvSpPr>
        <p:spPr/>
        <p:txBody>
          <a:bodyPr>
            <a:normAutofit/>
          </a:bodyPr>
          <a:lstStyle/>
          <a:p>
            <a:r>
              <a:rPr lang="en-US" dirty="0" smtClean="0"/>
              <a:t> On the contrary, racial policing has elicited spirited opposition because of various reasons. </a:t>
            </a:r>
          </a:p>
          <a:p>
            <a:pPr lvl="1"/>
            <a:r>
              <a:rPr lang="en-US" dirty="0" smtClean="0"/>
              <a:t>The practice makes law enforcement to lose its meaning and credibility. </a:t>
            </a:r>
          </a:p>
          <a:p>
            <a:pPr lvl="1"/>
            <a:r>
              <a:rPr lang="en-US" dirty="0" smtClean="0"/>
              <a:t>those who are targeted end up losing trust in the police force hence they may not participate in community policing programs nor volunteer </a:t>
            </a:r>
            <a:r>
              <a:rPr lang="en-US" dirty="0" err="1" smtClean="0"/>
              <a:t>meaningfulinformation</a:t>
            </a:r>
            <a:r>
              <a:rPr lang="en-US" dirty="0" smtClean="0"/>
              <a:t> to the police due to their poor relationship with the law enforcers(</a:t>
            </a:r>
            <a:r>
              <a:rPr lang="en-US" dirty="0" err="1" smtClean="0"/>
              <a:t>Hayle</a:t>
            </a:r>
            <a:r>
              <a:rPr lang="en-US" dirty="0" smtClean="0"/>
              <a:t>, </a:t>
            </a:r>
            <a:r>
              <a:rPr lang="en-US" dirty="0" err="1" smtClean="0"/>
              <a:t>Wortley</a:t>
            </a:r>
            <a:r>
              <a:rPr lang="en-US" dirty="0" smtClean="0"/>
              <a:t>, &amp; Tanner, 2018). </a:t>
            </a:r>
          </a:p>
          <a:p>
            <a:pPr lvl="1"/>
            <a:r>
              <a:rPr lang="en-US" dirty="0" smtClean="0"/>
              <a:t>the practice biased in such a way that even though both white and people of color may be proportionally engaging in drug trafficking, only blacks will be targeted hence leading to the capturing of blacks.</a:t>
            </a:r>
            <a:endParaRPr lang="en-US"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endParaRPr lang="en-US"/>
          </a:p>
        </p:txBody>
      </p:sp>
      <p:pic>
        <p:nvPicPr>
          <p:cNvPr id="2050" name="Picture 2"/>
          <p:cNvPicPr>
            <a:picLocks noGrp="1" noChangeAspect="1" noChangeArrowheads="1"/>
          </p:cNvPicPr>
          <p:nvPr>
            <p:ph idx="1"/>
          </p:nvPr>
        </p:nvPicPr>
        <p:blipFill>
          <a:blip r:embed="rId3"/>
          <a:srcRect/>
          <a:stretch>
            <a:fillRect/>
          </a:stretch>
        </p:blipFill>
        <p:spPr bwMode="auto">
          <a:xfrm>
            <a:off x="559487" y="1481138"/>
            <a:ext cx="8025025" cy="3548062"/>
          </a:xfrm>
          <a:prstGeom prst="rect">
            <a:avLst/>
          </a:prstGeom>
          <a:noFill/>
          <a:ln w="9525">
            <a:noFill/>
            <a:miter lim="800000"/>
            <a:headEnd/>
            <a:tailEnd/>
          </a:ln>
          <a:effectLst/>
        </p:spPr>
      </p:pic>
      <p:sp>
        <p:nvSpPr>
          <p:cNvPr id="5" name="TextBox 4"/>
          <p:cNvSpPr txBox="1"/>
          <p:nvPr/>
        </p:nvSpPr>
        <p:spPr>
          <a:xfrm>
            <a:off x="914400" y="5105400"/>
            <a:ext cx="7620000" cy="923330"/>
          </a:xfrm>
          <a:prstGeom prst="rect">
            <a:avLst/>
          </a:prstGeom>
          <a:no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txBody>
          <a:bodyPr wrap="square" rtlCol="0">
            <a:spAutoFit/>
          </a:bodyPr>
          <a:lstStyle/>
          <a:p>
            <a:r>
              <a:rPr lang="en-US" dirty="0" smtClean="0">
                <a:solidFill>
                  <a:schemeClr val="bg2">
                    <a:lumMod val="25000"/>
                  </a:schemeClr>
                </a:solidFill>
              </a:rPr>
              <a:t>The Black Lives Matter Movement was started to advocate for racial equality and reduce killing of African Americans by the police.</a:t>
            </a:r>
            <a:endParaRPr lang="en-US" dirty="0">
              <a:solidFill>
                <a:schemeClr val="bg2">
                  <a:lumMod val="25000"/>
                </a:schemeClr>
              </a:solidFill>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pPr algn="ctr"/>
            <a:r>
              <a:rPr lang="en-US" dirty="0" smtClean="0"/>
              <a:t>Conclusion </a:t>
            </a:r>
            <a:endParaRPr lang="en-US" dirty="0"/>
          </a:p>
        </p:txBody>
      </p:sp>
      <p:sp>
        <p:nvSpPr>
          <p:cNvPr id="2" name="Content Placeholder 1"/>
          <p:cNvSpPr>
            <a:spLocks noGrp="1"/>
          </p:cNvSpPr>
          <p:nvPr>
            <p:ph idx="1"/>
          </p:nvPr>
        </p:nvSpPr>
        <p:spPr/>
        <p:txBody>
          <a:bodyPr/>
          <a:lstStyle/>
          <a:p>
            <a:r>
              <a:rPr lang="en-US" dirty="0" smtClean="0"/>
              <a:t>Stereotypic beliefs are a major cause is a major cause of racial profiling. </a:t>
            </a:r>
          </a:p>
          <a:p>
            <a:r>
              <a:rPr lang="en-US" dirty="0" smtClean="0"/>
              <a:t>It has been a major issue since the era of slavery. </a:t>
            </a:r>
          </a:p>
          <a:p>
            <a:r>
              <a:rPr lang="en-US" dirty="0" smtClean="0"/>
              <a:t>The government has failed to establish programs in eradicating racial profiling.</a:t>
            </a:r>
          </a:p>
          <a:p>
            <a:r>
              <a:rPr lang="en-US" dirty="0" smtClean="0"/>
              <a:t>Some perspectives also promote racial profiling especially discrimination of Arabs and Muslims. </a:t>
            </a:r>
          </a:p>
          <a:p>
            <a:endParaRPr lang="en-US" dirty="0" smtClean="0"/>
          </a:p>
          <a:p>
            <a:endParaRPr lang="en-US"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pPr algn="ctr"/>
            <a:r>
              <a:rPr lang="en-US" dirty="0" smtClean="0"/>
              <a:t>References </a:t>
            </a:r>
            <a:endParaRPr lang="en-US" dirty="0"/>
          </a:p>
        </p:txBody>
      </p:sp>
      <p:sp>
        <p:nvSpPr>
          <p:cNvPr id="2" name="Content Placeholder 1"/>
          <p:cNvSpPr>
            <a:spLocks noGrp="1"/>
          </p:cNvSpPr>
          <p:nvPr>
            <p:ph idx="1"/>
          </p:nvPr>
        </p:nvSpPr>
        <p:spPr/>
        <p:txBody>
          <a:bodyPr>
            <a:noAutofit/>
          </a:bodyPr>
          <a:lstStyle/>
          <a:p>
            <a:r>
              <a:rPr lang="en-GB" sz="1400" dirty="0" err="1" smtClean="0"/>
              <a:t>GuevaRRajR</a:t>
            </a:r>
            <a:r>
              <a:rPr lang="en-GB" sz="1400" dirty="0" smtClean="0"/>
              <a:t>, R. P. (2018). “Latino </a:t>
            </a:r>
            <a:r>
              <a:rPr lang="en-GB" sz="1400" dirty="0" err="1" smtClean="0"/>
              <a:t>thReAt</a:t>
            </a:r>
            <a:r>
              <a:rPr lang="en-GB" sz="1400" dirty="0" smtClean="0"/>
              <a:t> in the 808?” Mexican Migration and the. </a:t>
            </a:r>
            <a:r>
              <a:rPr lang="en-GB" sz="1400" i="1" dirty="0" smtClean="0"/>
              <a:t>Beyond Ethnicity: New Politics of Race in </a:t>
            </a:r>
            <a:r>
              <a:rPr lang="en-GB" sz="1400" i="1" dirty="0" err="1" smtClean="0"/>
              <a:t>Hawai</a:t>
            </a:r>
            <a:r>
              <a:rPr lang="en-GB" sz="1400" i="1" dirty="0" smtClean="0"/>
              <a:t> ‘</a:t>
            </a:r>
            <a:r>
              <a:rPr lang="en-GB" sz="1400" i="1" dirty="0" err="1" smtClean="0"/>
              <a:t>i</a:t>
            </a:r>
            <a:r>
              <a:rPr lang="en-GB" sz="1400" dirty="0" smtClean="0"/>
              <a:t>, 152.</a:t>
            </a:r>
            <a:endParaRPr lang="en-US" sz="1400" dirty="0" smtClean="0"/>
          </a:p>
          <a:p>
            <a:r>
              <a:rPr lang="en-GB" sz="1400" dirty="0" err="1" smtClean="0"/>
              <a:t>Guo</a:t>
            </a:r>
            <a:r>
              <a:rPr lang="en-GB" sz="1400" dirty="0" smtClean="0"/>
              <a:t>, S., &amp; Wong, L. (2018). Immigration, racial and ethnic studies in 150 years of Canada: An introduction. In </a:t>
            </a:r>
            <a:r>
              <a:rPr lang="en-GB" sz="1400" i="1" dirty="0" smtClean="0"/>
              <a:t>Immigration, Racial and Ethnic Studies in 150 Years of Canada</a:t>
            </a:r>
            <a:r>
              <a:rPr lang="en-GB" sz="1400" dirty="0" smtClean="0"/>
              <a:t> (pp. 1-17). Brill Sense.</a:t>
            </a:r>
            <a:endParaRPr lang="en-US" sz="1400" dirty="0" smtClean="0"/>
          </a:p>
          <a:p>
            <a:r>
              <a:rPr lang="en-GB" sz="1400" dirty="0" err="1" smtClean="0"/>
              <a:t>Hayle</a:t>
            </a:r>
            <a:r>
              <a:rPr lang="en-GB" sz="1400" dirty="0" smtClean="0"/>
              <a:t>, S., </a:t>
            </a:r>
            <a:r>
              <a:rPr lang="en-GB" sz="1400" dirty="0" err="1" smtClean="0"/>
              <a:t>Wortley</a:t>
            </a:r>
            <a:r>
              <a:rPr lang="en-GB" sz="1400" dirty="0" smtClean="0"/>
              <a:t>, S., &amp; Tanner, J. (2016). Race, street life, and policing: Implications for racial profiling. </a:t>
            </a:r>
            <a:r>
              <a:rPr lang="en-GB" sz="1400" i="1" dirty="0" smtClean="0"/>
              <a:t>Canadian Journal of Criminology and Criminal Justice</a:t>
            </a:r>
            <a:r>
              <a:rPr lang="en-GB" sz="1400" dirty="0" smtClean="0"/>
              <a:t>, </a:t>
            </a:r>
            <a:r>
              <a:rPr lang="en-GB" sz="1400" i="1" dirty="0" smtClean="0"/>
              <a:t>58</a:t>
            </a:r>
            <a:r>
              <a:rPr lang="en-GB" sz="1400" dirty="0" smtClean="0"/>
              <a:t>(3), 322-353.</a:t>
            </a:r>
            <a:endParaRPr lang="en-US" sz="1400" dirty="0" smtClean="0"/>
          </a:p>
          <a:p>
            <a:r>
              <a:rPr lang="en-GB" sz="1400" dirty="0" smtClean="0"/>
              <a:t>Laurencin, C. T., &amp; Walker, J. M. (2020). Racial profiling is a public health and health disparities issue. </a:t>
            </a:r>
            <a:r>
              <a:rPr lang="en-GB" sz="1400" i="1" dirty="0" smtClean="0"/>
              <a:t>Journal of Racial and Ethnic Health Disparities</a:t>
            </a:r>
            <a:r>
              <a:rPr lang="en-GB" sz="1400" dirty="0" smtClean="0"/>
              <a:t>, 1-5.</a:t>
            </a:r>
            <a:endParaRPr lang="en-US" sz="1400" dirty="0" smtClean="0"/>
          </a:p>
          <a:p>
            <a:r>
              <a:rPr lang="en-GB" sz="1400" dirty="0" smtClean="0"/>
              <a:t>Martin, J. T. (2018). Police and policing. </a:t>
            </a:r>
            <a:r>
              <a:rPr lang="en-GB" sz="1400" i="1" dirty="0" smtClean="0"/>
              <a:t>Annual review of anthropology</a:t>
            </a:r>
            <a:r>
              <a:rPr lang="en-GB" sz="1400" dirty="0" smtClean="0"/>
              <a:t>, </a:t>
            </a:r>
            <a:r>
              <a:rPr lang="en-GB" sz="1400" i="1" dirty="0" smtClean="0"/>
              <a:t>47</a:t>
            </a:r>
            <a:r>
              <a:rPr lang="en-GB" sz="1400" dirty="0" smtClean="0"/>
              <a:t>, 133-148.</a:t>
            </a:r>
            <a:endParaRPr lang="en-US" sz="1400" dirty="0" smtClean="0"/>
          </a:p>
          <a:p>
            <a:r>
              <a:rPr lang="en-GB" sz="1400" dirty="0" err="1" smtClean="0"/>
              <a:t>Mogensen</a:t>
            </a:r>
            <a:r>
              <a:rPr lang="en-GB" sz="1400" dirty="0" smtClean="0"/>
              <a:t>, A. (2019). Racial profiling and cumulative injustice. </a:t>
            </a:r>
            <a:r>
              <a:rPr lang="en-GB" sz="1400" i="1" dirty="0" smtClean="0"/>
              <a:t>Philosophy and Phenomenological Research</a:t>
            </a:r>
            <a:r>
              <a:rPr lang="en-GB" sz="1400" dirty="0" smtClean="0"/>
              <a:t>, </a:t>
            </a:r>
            <a:r>
              <a:rPr lang="en-GB" sz="1400" i="1" dirty="0" smtClean="0"/>
              <a:t>98</a:t>
            </a:r>
            <a:r>
              <a:rPr lang="en-GB" sz="1400" dirty="0" smtClean="0"/>
              <a:t>(2), 452-477.</a:t>
            </a:r>
            <a:endParaRPr lang="en-US" sz="1400" dirty="0" smtClean="0"/>
          </a:p>
          <a:p>
            <a:r>
              <a:rPr lang="en-GB" sz="1400" dirty="0" err="1" smtClean="0"/>
              <a:t>Padula</a:t>
            </a:r>
            <a:r>
              <a:rPr lang="en-GB" sz="1400" dirty="0" smtClean="0"/>
              <a:t>, G. (2018). </a:t>
            </a:r>
            <a:r>
              <a:rPr lang="en-GB" sz="1400" i="1" dirty="0" err="1" smtClean="0"/>
              <a:t>Colourblind</a:t>
            </a:r>
            <a:r>
              <a:rPr lang="en-GB" sz="1400" i="1" dirty="0" smtClean="0"/>
              <a:t> racial profiling: A history, 1974 to the present</a:t>
            </a:r>
            <a:r>
              <a:rPr lang="en-GB" sz="1400" dirty="0" smtClean="0"/>
              <a:t>. </a:t>
            </a:r>
            <a:r>
              <a:rPr lang="en-GB" sz="1400" dirty="0" err="1" smtClean="0"/>
              <a:t>Routledge</a:t>
            </a:r>
            <a:r>
              <a:rPr lang="en-GB" sz="1400" dirty="0" smtClean="0"/>
              <a:t>.</a:t>
            </a:r>
            <a:endParaRPr lang="en-US" sz="1400" dirty="0" smtClean="0"/>
          </a:p>
          <a:p>
            <a:r>
              <a:rPr lang="en-GB" sz="1400" dirty="0" err="1" smtClean="0"/>
              <a:t>Petrocelli</a:t>
            </a:r>
            <a:r>
              <a:rPr lang="en-GB" sz="1400" dirty="0" smtClean="0"/>
              <a:t>, M., </a:t>
            </a:r>
            <a:r>
              <a:rPr lang="en-GB" sz="1400" dirty="0" err="1" smtClean="0"/>
              <a:t>Piquero</a:t>
            </a:r>
            <a:r>
              <a:rPr lang="en-GB" sz="1400" dirty="0" smtClean="0"/>
              <a:t>, A. R., &amp; Smith, M. R. (2003). Conflict theory and racial profiling: An empirical analysis of police traffic stop data. </a:t>
            </a:r>
            <a:r>
              <a:rPr lang="en-GB" sz="1400" i="1" dirty="0" smtClean="0"/>
              <a:t>Journal of criminal justice</a:t>
            </a:r>
            <a:r>
              <a:rPr lang="en-GB" sz="1400" dirty="0" smtClean="0"/>
              <a:t>, </a:t>
            </a:r>
            <a:r>
              <a:rPr lang="en-GB" sz="1400" i="1" dirty="0" smtClean="0"/>
              <a:t>31</a:t>
            </a:r>
            <a:r>
              <a:rPr lang="en-GB" sz="1400" dirty="0" smtClean="0"/>
              <a:t>(1), 1-11.</a:t>
            </a:r>
            <a:endParaRPr lang="en-US" sz="1400" dirty="0" smtClean="0"/>
          </a:p>
          <a:p>
            <a:r>
              <a:rPr lang="en-GB" sz="1400" dirty="0" smtClean="0"/>
              <a:t>Vito, A. G., </a:t>
            </a:r>
            <a:r>
              <a:rPr lang="en-GB" sz="1400" dirty="0" err="1" smtClean="0"/>
              <a:t>Grossi</a:t>
            </a:r>
            <a:r>
              <a:rPr lang="en-GB" sz="1400" dirty="0" smtClean="0"/>
              <a:t>, E. L., &amp; Higgins, G. E. (2018). Analyzing racial profiling from traffic searches. </a:t>
            </a:r>
            <a:r>
              <a:rPr lang="en-GB" sz="1400" i="1" dirty="0" smtClean="0"/>
              <a:t>Policing: An International Journal</a:t>
            </a:r>
            <a:r>
              <a:rPr lang="en-GB" sz="1400" dirty="0" smtClean="0"/>
              <a:t>.</a:t>
            </a:r>
            <a:endParaRPr lang="en-US" sz="1400" dirty="0"/>
          </a:p>
        </p:txBody>
      </p:sp>
    </p:spTree>
  </p:cSld>
  <p:clrMapOvr>
    <a:masterClrMapping/>
  </p:clrMapOvr>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F496CB"/>
      </a:accent1>
      <a:accent2>
        <a:srgbClr val="BC356F"/>
      </a:accent2>
      <a:accent3>
        <a:srgbClr val="E65331"/>
      </a:accent3>
      <a:accent4>
        <a:srgbClr val="F27E19"/>
      </a:accent4>
      <a:accent5>
        <a:srgbClr val="F2AC19"/>
      </a:accent5>
      <a:accent6>
        <a:srgbClr val="BC80E0"/>
      </a:accent6>
      <a:hlink>
        <a:srgbClr val="EF5285"/>
      </a:hlink>
      <a:folHlink>
        <a:srgbClr val="F77F90"/>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23659B44-6E34-4CE8-8F0D-387DA7996826}"/>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Facet</Template>
  <TotalTime>135</TotalTime>
  <Words>2227</Words>
  <Application>Microsoft Office PowerPoint</Application>
  <PresentationFormat>On-screen Show (4:3)</PresentationFormat>
  <Paragraphs>90</Paragraphs>
  <Slides>13</Slides>
  <Notes>10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13</vt:i4>
      </vt:variant>
    </vt:vector>
  </HeadingPairs>
  <TitlesOfParts>
    <vt:vector size="18" baseType="lpstr">
      <vt:lpstr>Arial</vt:lpstr>
      <vt:lpstr>Calibri</vt:lpstr>
      <vt:lpstr>Trebuchet MS</vt:lpstr>
      <vt:lpstr>Wingdings 3</vt:lpstr>
      <vt:lpstr>Facet</vt:lpstr>
      <vt:lpstr>Cover slide</vt:lpstr>
      <vt:lpstr>Racial Profiling </vt:lpstr>
      <vt:lpstr>History of racial profiling in US</vt:lpstr>
      <vt:lpstr>History of racial profiling cont’</vt:lpstr>
      <vt:lpstr>Protests against racial profiling</vt:lpstr>
      <vt:lpstr>Theoretical perspective of racial profiling </vt:lpstr>
      <vt:lpstr>Theoretical perspective applications</vt:lpstr>
      <vt:lpstr>Types of racial profiling</vt:lpstr>
      <vt:lpstr>Program issues </vt:lpstr>
      <vt:lpstr>Program issues cont’</vt:lpstr>
      <vt:lpstr>PowerPoint Presentation</vt:lpstr>
      <vt:lpstr>Conclusion </vt:lpstr>
      <vt:lpstr>References </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Racial Profiling</dc:title>
  <dc:creator>computer</dc:creator>
  <cp:lastModifiedBy>HP</cp:lastModifiedBy>
  <cp:revision>32</cp:revision>
  <dcterms:created xsi:type="dcterms:W3CDTF">2020-11-20T20:00:53Z</dcterms:created>
  <dcterms:modified xsi:type="dcterms:W3CDTF">2020-11-25T12:21:23Z</dcterms:modified>
</cp:coreProperties>
</file>